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6"/>
  </p:notesMasterIdLst>
  <p:sldIdLst>
    <p:sldId id="343" r:id="rId2"/>
    <p:sldId id="344" r:id="rId3"/>
    <p:sldId id="258" r:id="rId4"/>
    <p:sldId id="305" r:id="rId5"/>
    <p:sldId id="306" r:id="rId6"/>
    <p:sldId id="307" r:id="rId7"/>
    <p:sldId id="308" r:id="rId8"/>
    <p:sldId id="309" r:id="rId9"/>
    <p:sldId id="310" r:id="rId10"/>
    <p:sldId id="312" r:id="rId11"/>
    <p:sldId id="314" r:id="rId12"/>
    <p:sldId id="315" r:id="rId13"/>
    <p:sldId id="317" r:id="rId14"/>
    <p:sldId id="318" r:id="rId15"/>
    <p:sldId id="320" r:id="rId16"/>
    <p:sldId id="330" r:id="rId17"/>
    <p:sldId id="336" r:id="rId18"/>
    <p:sldId id="337" r:id="rId19"/>
    <p:sldId id="340" r:id="rId20"/>
    <p:sldId id="338" r:id="rId21"/>
    <p:sldId id="341" r:id="rId22"/>
    <p:sldId id="339" r:id="rId23"/>
    <p:sldId id="342" r:id="rId24"/>
    <p:sldId id="302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5pPr>
    <a:lvl6pPr marL="2286000" algn="r" defTabSz="914400" rtl="1" eaLnBrk="1" latinLnBrk="0" hangingPunct="1"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6pPr>
    <a:lvl7pPr marL="2743200" algn="r" defTabSz="914400" rtl="1" eaLnBrk="1" latinLnBrk="0" hangingPunct="1"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7pPr>
    <a:lvl8pPr marL="3200400" algn="r" defTabSz="914400" rtl="1" eaLnBrk="1" latinLnBrk="0" hangingPunct="1"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8pPr>
    <a:lvl9pPr marL="3657600" algn="r" defTabSz="914400" rtl="1" eaLnBrk="1" latinLnBrk="0" hangingPunct="1">
      <a:defRPr sz="2200" kern="1200">
        <a:solidFill>
          <a:srgbClr val="2C2CB0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6600"/>
    <a:srgbClr val="FF3300"/>
    <a:srgbClr val="FFFF99"/>
    <a:srgbClr val="FFFF00"/>
    <a:srgbClr val="FF0000"/>
    <a:srgbClr val="80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21" autoAdjust="0"/>
    <p:restoredTop sz="99246" autoAdjust="0"/>
  </p:normalViewPr>
  <p:slideViewPr>
    <p:cSldViewPr>
      <p:cViewPr>
        <p:scale>
          <a:sx n="81" d="100"/>
          <a:sy n="81" d="100"/>
        </p:scale>
        <p:origin x="-8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image" Target="../media/image32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image" Target="../media/image2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Relationship Id="rId4" Type="http://schemas.openxmlformats.org/officeDocument/2006/relationships/image" Target="../media/image2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8FBE5B-653C-4E1E-926F-BBC620AB12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693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81000"/>
            <a:ext cx="2076450" cy="5745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76950" cy="5745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Documents and Settings\Administrator\Desktop\cl_temp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23813" y="0"/>
            <a:ext cx="9167813" cy="6910388"/>
          </a:xfrm>
          <a:prstGeom prst="rect">
            <a:avLst/>
          </a:prstGeom>
          <a:noFill/>
        </p:spPr>
      </p:pic>
      <p:sp>
        <p:nvSpPr>
          <p:cNvPr id="30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510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rgbClr val="2C2CB0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e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6.emf"/><Relationship Id="rId4" Type="http://schemas.openxmlformats.org/officeDocument/2006/relationships/image" Target="../media/image23.emf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3.e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43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4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1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emf"/><Relationship Id="rId4" Type="http://schemas.openxmlformats.org/officeDocument/2006/relationships/image" Target="../media/image7.e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371600"/>
            <a:ext cx="8229600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hangingPunct="0">
              <a:spcBef>
                <a:spcPct val="20000"/>
              </a:spcBef>
            </a:pPr>
            <a:r>
              <a:rPr lang="ar-IQ" sz="40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جامعة البصرة– كلية الصيدلة </a:t>
            </a:r>
          </a:p>
          <a:p>
            <a:pPr lvl="0" algn="ctr" rtl="1" eaLnBrk="0" hangingPunct="0">
              <a:spcBef>
                <a:spcPct val="20000"/>
              </a:spcBef>
            </a:pPr>
            <a:r>
              <a:rPr lang="ar-IQ" sz="40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فرع الكيمياء الصيدلانية – المرحلة الأولى </a:t>
            </a:r>
          </a:p>
          <a:p>
            <a:pPr lvl="0" algn="ctr" rtl="1" eaLnBrk="0" hangingPunct="0">
              <a:spcBef>
                <a:spcPct val="20000"/>
              </a:spcBef>
            </a:pPr>
            <a:r>
              <a:rPr lang="ar-IQ" sz="40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الكيمياء التحليلية </a:t>
            </a:r>
          </a:p>
          <a:p>
            <a:pPr lvl="0" algn="ctr" rtl="1" eaLnBrk="0" hangingPunct="0">
              <a:spcBef>
                <a:spcPct val="20000"/>
              </a:spcBef>
            </a:pPr>
            <a:r>
              <a:rPr lang="ar-IQ" sz="40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الأستاذ االدكتور </a:t>
            </a:r>
          </a:p>
          <a:p>
            <a:pPr lvl="0" algn="ctr" rtl="1" eaLnBrk="0" hangingPunct="0">
              <a:spcBef>
                <a:spcPct val="20000"/>
              </a:spcBef>
            </a:pPr>
            <a:r>
              <a:rPr lang="ar-IQ" sz="4000" b="1" kern="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حسين </a:t>
            </a:r>
            <a:r>
              <a:rPr lang="ar-IQ" sz="4000" b="1" kern="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ناصر السلمان</a:t>
            </a:r>
            <a:endParaRPr lang="ar-IQ" sz="4000" b="1" kern="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rtl="1">
              <a:lnSpc>
                <a:spcPct val="90000"/>
              </a:lnSpc>
              <a:spcBef>
                <a:spcPct val="20000"/>
              </a:spcBef>
            </a:pPr>
            <a:r>
              <a:rPr lang="en-US" altLang="en-US" sz="4000" b="1" kern="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2025-2024</a:t>
            </a:r>
            <a:endParaRPr lang="en-US" altLang="en-US" sz="4000" b="1" kern="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511" name="Group 15"/>
          <p:cNvGrpSpPr>
            <a:grpSpLocks/>
          </p:cNvGrpSpPr>
          <p:nvPr/>
        </p:nvGrpSpPr>
        <p:grpSpPr bwMode="auto">
          <a:xfrm>
            <a:off x="381000" y="762000"/>
            <a:ext cx="8077201" cy="1697038"/>
            <a:chOff x="240" y="755"/>
            <a:chExt cx="5088" cy="1069"/>
          </a:xfrm>
        </p:grpSpPr>
        <p:sp>
          <p:nvSpPr>
            <p:cNvPr id="106499" name="Rectangle 3"/>
            <p:cNvSpPr>
              <a:spLocks noChangeArrowheads="1"/>
            </p:cNvSpPr>
            <p:nvPr/>
          </p:nvSpPr>
          <p:spPr bwMode="auto">
            <a:xfrm>
              <a:off x="240" y="755"/>
              <a:ext cx="5088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7E0000"/>
                  </a:solidFill>
                </a:rPr>
                <a:t>Q2. 20 ml of 0.1 N BaCl</a:t>
              </a:r>
              <a:r>
                <a:rPr lang="en-US" baseline="-25000" dirty="0">
                  <a:solidFill>
                    <a:srgbClr val="7E0000"/>
                  </a:solidFill>
                </a:rPr>
                <a:t>2</a:t>
              </a:r>
              <a:r>
                <a:rPr lang="en-US" dirty="0">
                  <a:solidFill>
                    <a:srgbClr val="7E0000"/>
                  </a:solidFill>
                </a:rPr>
                <a:t> is mixed with 30 ml of 0.2 N Al</a:t>
              </a:r>
              <a:r>
                <a:rPr lang="en-US" baseline="-25000" dirty="0">
                  <a:solidFill>
                    <a:srgbClr val="7E0000"/>
                  </a:solidFill>
                </a:rPr>
                <a:t>2</a:t>
              </a:r>
              <a:r>
                <a:rPr lang="en-US" dirty="0">
                  <a:solidFill>
                    <a:srgbClr val="7E0000"/>
                  </a:solidFill>
                </a:rPr>
                <a:t>(SO</a:t>
              </a:r>
              <a:r>
                <a:rPr lang="en-US" baseline="-25000" dirty="0">
                  <a:solidFill>
                    <a:srgbClr val="7E0000"/>
                  </a:solidFill>
                </a:rPr>
                <a:t>4</a:t>
              </a:r>
              <a:r>
                <a:rPr lang="en-US" dirty="0">
                  <a:solidFill>
                    <a:srgbClr val="7E0000"/>
                  </a:solidFill>
                </a:rPr>
                <a:t>)</a:t>
              </a:r>
              <a:r>
                <a:rPr lang="en-US" baseline="-25000" dirty="0">
                  <a:solidFill>
                    <a:srgbClr val="7E0000"/>
                  </a:solidFill>
                </a:rPr>
                <a:t>3</a:t>
              </a:r>
              <a:r>
                <a:rPr lang="en-US" dirty="0">
                  <a:solidFill>
                    <a:srgbClr val="7E0000"/>
                  </a:solidFill>
                </a:rPr>
                <a:t>. How many gram of BaSO</a:t>
              </a:r>
              <a:r>
                <a:rPr lang="en-US" baseline="-25000" dirty="0">
                  <a:solidFill>
                    <a:srgbClr val="7E0000"/>
                  </a:solidFill>
                </a:rPr>
                <a:t>4</a:t>
              </a:r>
              <a:r>
                <a:rPr lang="en-US" dirty="0">
                  <a:solidFill>
                    <a:srgbClr val="7E0000"/>
                  </a:solidFill>
                </a:rPr>
                <a:t> are formed?</a:t>
              </a:r>
            </a:p>
          </p:txBody>
        </p:sp>
        <p:graphicFrame>
          <p:nvGraphicFramePr>
            <p:cNvPr id="106504" name="Object 8"/>
            <p:cNvGraphicFramePr>
              <a:graphicFrameLocks noChangeAspect="1"/>
            </p:cNvGraphicFramePr>
            <p:nvPr/>
          </p:nvGraphicFramePr>
          <p:xfrm>
            <a:off x="288" y="1539"/>
            <a:ext cx="3407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2" name="Equation" r:id="rId3" imgW="2882880" imgH="241200" progId="">
                    <p:embed/>
                  </p:oleObj>
                </mc:Choice>
                <mc:Fallback>
                  <p:oleObj name="Equation" r:id="rId3" imgW="2882880" imgH="241200" progId="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" y="1539"/>
                          <a:ext cx="3407" cy="2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6512" name="Rectangle 16"/>
          <p:cNvSpPr>
            <a:spLocks noChangeArrowheads="1"/>
          </p:cNvSpPr>
          <p:nvPr/>
        </p:nvSpPr>
        <p:spPr bwMode="auto">
          <a:xfrm>
            <a:off x="457200" y="25146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  <p:graphicFrame>
        <p:nvGraphicFramePr>
          <p:cNvPr id="106513" name="Object 17"/>
          <p:cNvGraphicFramePr>
            <a:graphicFrameLocks noChangeAspect="1"/>
          </p:cNvGraphicFramePr>
          <p:nvPr/>
        </p:nvGraphicFramePr>
        <p:xfrm>
          <a:off x="3914775" y="4602163"/>
          <a:ext cx="1571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838080" imgH="406080" progId="">
                  <p:embed/>
                </p:oleObj>
              </mc:Choice>
              <mc:Fallback>
                <p:oleObj name="Equation" r:id="rId5" imgW="838080" imgH="406080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4775" y="4602163"/>
                        <a:ext cx="157162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14" name="Rectangle 18"/>
          <p:cNvSpPr>
            <a:spLocks noChangeArrowheads="1"/>
          </p:cNvSpPr>
          <p:nvPr/>
        </p:nvSpPr>
        <p:spPr bwMode="auto">
          <a:xfrm>
            <a:off x="457200" y="2895600"/>
            <a:ext cx="734297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By equivalent method, </a:t>
            </a:r>
            <a:r>
              <a:rPr lang="en-US" b="1" dirty="0">
                <a:solidFill>
                  <a:srgbClr val="FF0000"/>
                </a:solidFill>
              </a:rPr>
              <a:t>no need of balancing </a:t>
            </a:r>
            <a:r>
              <a:rPr lang="en-US" dirty="0">
                <a:solidFill>
                  <a:schemeClr val="tx1"/>
                </a:solidFill>
              </a:rPr>
              <a:t>the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equation. Because equivalents of reactants and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products are same.</a:t>
            </a:r>
          </a:p>
        </p:txBody>
      </p:sp>
      <p:graphicFrame>
        <p:nvGraphicFramePr>
          <p:cNvPr id="106515" name="Object 19"/>
          <p:cNvGraphicFramePr>
            <a:graphicFrameLocks noChangeAspect="1"/>
          </p:cNvGraphicFramePr>
          <p:nvPr/>
        </p:nvGraphicFramePr>
        <p:xfrm>
          <a:off x="2058988" y="4038600"/>
          <a:ext cx="540861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7" imgW="2882880" imgH="241200" progId="">
                  <p:embed/>
                </p:oleObj>
              </mc:Choice>
              <mc:Fallback>
                <p:oleObj name="Equation" r:id="rId7" imgW="2882880" imgH="24120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4038600"/>
                        <a:ext cx="5408612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16" name="Rectangle 20"/>
          <p:cNvSpPr>
            <a:spLocks noChangeArrowheads="1"/>
          </p:cNvSpPr>
          <p:nvPr/>
        </p:nvSpPr>
        <p:spPr bwMode="auto">
          <a:xfrm>
            <a:off x="457200" y="47545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Equivalents of BaCl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 =  </a:t>
            </a:r>
          </a:p>
        </p:txBody>
      </p:sp>
      <p:graphicFrame>
        <p:nvGraphicFramePr>
          <p:cNvPr id="106517" name="Object 21"/>
          <p:cNvGraphicFramePr>
            <a:graphicFrameLocks noChangeAspect="1"/>
          </p:cNvGraphicFramePr>
          <p:nvPr/>
        </p:nvGraphicFramePr>
        <p:xfrm>
          <a:off x="4419600" y="5257800"/>
          <a:ext cx="1600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9" imgW="838080" imgH="406080" progId="">
                  <p:embed/>
                </p:oleObj>
              </mc:Choice>
              <mc:Fallback>
                <p:oleObj name="Equation" r:id="rId9" imgW="838080" imgH="406080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257800"/>
                        <a:ext cx="16002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18" name="Rectangle 22"/>
          <p:cNvSpPr>
            <a:spLocks noChangeArrowheads="1"/>
          </p:cNvSpPr>
          <p:nvPr/>
        </p:nvSpPr>
        <p:spPr bwMode="auto">
          <a:xfrm>
            <a:off x="5791200" y="4800600"/>
            <a:ext cx="1752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= 2 x 10</a:t>
            </a:r>
            <a:r>
              <a:rPr lang="en-US" baseline="30000">
                <a:solidFill>
                  <a:srgbClr val="FF3300"/>
                </a:solidFill>
              </a:rPr>
              <a:t>–3</a:t>
            </a:r>
          </a:p>
        </p:txBody>
      </p:sp>
      <p:sp>
        <p:nvSpPr>
          <p:cNvPr id="106519" name="Rectangle 23"/>
          <p:cNvSpPr>
            <a:spLocks noChangeArrowheads="1"/>
          </p:cNvSpPr>
          <p:nvPr/>
        </p:nvSpPr>
        <p:spPr bwMode="auto">
          <a:xfrm>
            <a:off x="2743200" y="6019800"/>
            <a:ext cx="1828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= 6 x 10</a:t>
            </a:r>
            <a:r>
              <a:rPr lang="en-US" baseline="30000">
                <a:solidFill>
                  <a:srgbClr val="FF3300"/>
                </a:solidFill>
              </a:rPr>
              <a:t>–3</a:t>
            </a:r>
          </a:p>
        </p:txBody>
      </p:sp>
      <p:sp>
        <p:nvSpPr>
          <p:cNvPr id="106520" name="Rectangle 24"/>
          <p:cNvSpPr>
            <a:spLocks noChangeArrowheads="1"/>
          </p:cNvSpPr>
          <p:nvPr/>
        </p:nvSpPr>
        <p:spPr bwMode="auto">
          <a:xfrm>
            <a:off x="533400" y="5486400"/>
            <a:ext cx="4038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Equivalents of Al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(SO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>
                <a:solidFill>
                  <a:schemeClr val="tx1"/>
                </a:solidFill>
              </a:rPr>
              <a:t>)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6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6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6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6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12" grpId="0" autoUpdateAnimBg="0"/>
      <p:bldP spid="106514" grpId="0" autoUpdateAnimBg="0"/>
      <p:bldP spid="106516" grpId="0" autoUpdateAnimBg="0"/>
      <p:bldP spid="106518" grpId="0" autoUpdateAnimBg="0"/>
      <p:bldP spid="106519" grpId="0" autoUpdateAnimBg="0"/>
      <p:bldP spid="10652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105400" cy="381000"/>
          </a:xfrm>
        </p:spPr>
        <p:txBody>
          <a:bodyPr/>
          <a:lstStyle/>
          <a:p>
            <a:r>
              <a:rPr lang="en-US"/>
              <a:t>Solution contd-</a:t>
            </a:r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304800" y="1447800"/>
            <a:ext cx="71628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Since equivalents of Al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(SO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 is in </a:t>
            </a:r>
            <a:r>
              <a:rPr lang="en-US" b="1" dirty="0">
                <a:solidFill>
                  <a:srgbClr val="FF0000"/>
                </a:solidFill>
              </a:rPr>
              <a:t>excess</a:t>
            </a:r>
            <a:r>
              <a:rPr lang="en-US" dirty="0">
                <a:solidFill>
                  <a:schemeClr val="tx1"/>
                </a:solidFill>
              </a:rPr>
              <a:t>, hence</a:t>
            </a:r>
          </a:p>
          <a:p>
            <a:r>
              <a:rPr lang="en-US" dirty="0">
                <a:solidFill>
                  <a:schemeClr val="tx1"/>
                </a:solidFill>
              </a:rPr>
              <a:t>equivalents of BaSO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3375025" y="2057400"/>
            <a:ext cx="33305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equivalents of BaCl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3124200" y="2590800"/>
            <a:ext cx="32369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= equivalents of AlCl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3124200" y="3001963"/>
            <a:ext cx="16478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= 2 x 10</a:t>
            </a:r>
            <a:r>
              <a:rPr lang="en-US" baseline="30000" dirty="0">
                <a:solidFill>
                  <a:schemeClr val="tx1"/>
                </a:solidFill>
              </a:rPr>
              <a:t>–3</a:t>
            </a: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838200" y="3505200"/>
            <a:ext cx="29209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  mass of BaSO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 =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sp>
        <p:nvSpPr>
          <p:cNvPr id="108555" name="Rectangle 11"/>
          <p:cNvSpPr>
            <a:spLocks noChangeArrowheads="1"/>
          </p:cNvSpPr>
          <p:nvPr/>
        </p:nvSpPr>
        <p:spPr bwMode="auto">
          <a:xfrm>
            <a:off x="3733800" y="3505200"/>
            <a:ext cx="44434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Equivalents x equivalent mass</a:t>
            </a:r>
            <a:endParaRPr lang="en-US" baseline="-25000" dirty="0">
              <a:solidFill>
                <a:schemeClr val="tx1"/>
              </a:solidFill>
            </a:endParaRPr>
          </a:p>
        </p:txBody>
      </p:sp>
      <p:graphicFrame>
        <p:nvGraphicFramePr>
          <p:cNvPr id="108556" name="Object 12"/>
          <p:cNvGraphicFramePr>
            <a:graphicFrameLocks noChangeAspect="1"/>
          </p:cNvGraphicFramePr>
          <p:nvPr/>
        </p:nvGraphicFramePr>
        <p:xfrm>
          <a:off x="3657600" y="3906838"/>
          <a:ext cx="3297238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3" imgW="1803240" imgH="406080" progId="">
                  <p:embed/>
                </p:oleObj>
              </mc:Choice>
              <mc:Fallback>
                <p:oleObj name="Equation" r:id="rId3" imgW="1803240" imgH="40608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906838"/>
                        <a:ext cx="3297238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8560" name="Group 16"/>
          <p:cNvGrpSpPr>
            <a:grpSpLocks/>
          </p:cNvGrpSpPr>
          <p:nvPr/>
        </p:nvGrpSpPr>
        <p:grpSpPr bwMode="auto">
          <a:xfrm>
            <a:off x="381000" y="4800600"/>
            <a:ext cx="3200400" cy="1465263"/>
            <a:chOff x="240" y="3168"/>
            <a:chExt cx="2016" cy="923"/>
          </a:xfrm>
        </p:grpSpPr>
        <p:sp>
          <p:nvSpPr>
            <p:cNvPr id="108557" name="Rectangle 13"/>
            <p:cNvSpPr>
              <a:spLocks noChangeArrowheads="1"/>
            </p:cNvSpPr>
            <p:nvPr/>
          </p:nvSpPr>
          <p:spPr bwMode="auto">
            <a:xfrm>
              <a:off x="240" y="3168"/>
              <a:ext cx="2016" cy="912"/>
            </a:xfrm>
            <a:prstGeom prst="rect">
              <a:avLst/>
            </a:prstGeom>
            <a:solidFill>
              <a:srgbClr val="7E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108558" name="Rectangle 14"/>
            <p:cNvSpPr>
              <a:spLocks noChangeArrowheads="1"/>
            </p:cNvSpPr>
            <p:nvPr/>
          </p:nvSpPr>
          <p:spPr bwMode="auto">
            <a:xfrm>
              <a:off x="240" y="3168"/>
              <a:ext cx="2016" cy="923"/>
            </a:xfrm>
            <a:prstGeom prst="rect">
              <a:avLst/>
            </a:prstGeom>
            <a:solidFill>
              <a:srgbClr val="7E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FF99"/>
                  </a:solidFill>
                </a:rPr>
                <a:t>If we will discuss this</a:t>
              </a:r>
              <a:br>
                <a:rPr lang="en-US" sz="1800" b="1">
                  <a:solidFill>
                    <a:srgbClr val="FFFF99"/>
                  </a:solidFill>
                </a:rPr>
              </a:br>
              <a:r>
                <a:rPr lang="en-US" sz="1800" b="1">
                  <a:solidFill>
                    <a:srgbClr val="FFFF99"/>
                  </a:solidFill>
                </a:rPr>
                <a:t>problem through mole concept, then we have to balanced the equation.</a:t>
              </a:r>
              <a:endParaRPr lang="en-US" sz="1800" b="1" baseline="-25000">
                <a:solidFill>
                  <a:srgbClr val="FFFF99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0" grpId="0" autoUpdateAnimBg="0"/>
      <p:bldP spid="108551" grpId="0" autoUpdateAnimBg="0"/>
      <p:bldP spid="108552" grpId="0" autoUpdateAnimBg="0"/>
      <p:bldP spid="108553" grpId="0" autoUpdateAnimBg="0"/>
      <p:bldP spid="108554" grpId="0" autoUpdateAnimBg="0"/>
      <p:bldP spid="10855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2057400" cy="457200"/>
          </a:xfrm>
        </p:spPr>
        <p:txBody>
          <a:bodyPr/>
          <a:lstStyle/>
          <a:p>
            <a:r>
              <a:rPr lang="en-US" dirty="0"/>
              <a:t>Molarity</a:t>
            </a:r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381000" y="1066800"/>
            <a:ext cx="5414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Number of moles of solute</a:t>
            </a:r>
            <a:r>
              <a:rPr lang="en-US">
                <a:solidFill>
                  <a:schemeClr val="tx1"/>
                </a:solidFill>
              </a:rPr>
              <a:t> present in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one litre of solution.</a:t>
            </a:r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457200" y="1958975"/>
          <a:ext cx="28797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1574640" imgH="431640" progId="">
                  <p:embed/>
                </p:oleObj>
              </mc:Choice>
              <mc:Fallback>
                <p:oleObj name="Equation" r:id="rId3" imgW="1574640" imgH="43164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58975"/>
                        <a:ext cx="28797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73" name="Object 5"/>
          <p:cNvGraphicFramePr>
            <a:graphicFrameLocks noChangeAspect="1"/>
          </p:cNvGraphicFramePr>
          <p:nvPr/>
        </p:nvGraphicFramePr>
        <p:xfrm>
          <a:off x="460375" y="3098800"/>
          <a:ext cx="51784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5" imgW="2831760" imgH="431640" progId="">
                  <p:embed/>
                </p:oleObj>
              </mc:Choice>
              <mc:Fallback>
                <p:oleObj name="Equation" r:id="rId5" imgW="2831760" imgH="431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3098800"/>
                        <a:ext cx="51784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381000" y="4267200"/>
            <a:ext cx="51609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Moles = Molarity x volume (in </a:t>
            </a:r>
            <a:r>
              <a:rPr lang="en-US" dirty="0" err="1">
                <a:solidFill>
                  <a:schemeClr val="tx1"/>
                </a:solidFill>
              </a:rPr>
              <a:t>litre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381000" y="4983163"/>
            <a:ext cx="56356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Milli</a:t>
            </a:r>
            <a:r>
              <a:rPr lang="en-US" dirty="0">
                <a:solidFill>
                  <a:schemeClr val="tx1"/>
                </a:solidFill>
              </a:rPr>
              <a:t> moles = Molarity x volume (in ml)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autoUpdateAnimBg="0"/>
      <p:bldP spid="109574" grpId="0" autoUpdateAnimBg="0"/>
      <p:bldP spid="10957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81000" y="1066800"/>
            <a:ext cx="830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E0000"/>
                </a:solidFill>
              </a:rPr>
              <a:t>Q3. Calculate the </a:t>
            </a:r>
            <a:r>
              <a:rPr lang="en-US" dirty="0" err="1">
                <a:solidFill>
                  <a:srgbClr val="7E0000"/>
                </a:solidFill>
              </a:rPr>
              <a:t>molarity</a:t>
            </a:r>
            <a:r>
              <a:rPr lang="en-US" dirty="0">
                <a:solidFill>
                  <a:srgbClr val="7E0000"/>
                </a:solidFill>
              </a:rPr>
              <a:t> of a solution of </a:t>
            </a:r>
            <a:r>
              <a:rPr lang="en-US" dirty="0" err="1">
                <a:solidFill>
                  <a:srgbClr val="7E0000"/>
                </a:solidFill>
              </a:rPr>
              <a:t>NaOH</a:t>
            </a:r>
            <a:r>
              <a:rPr lang="en-US" dirty="0">
                <a:solidFill>
                  <a:srgbClr val="7E0000"/>
                </a:solidFill>
              </a:rPr>
              <a:t> in which  </a:t>
            </a:r>
          </a:p>
          <a:p>
            <a:r>
              <a:rPr lang="en-US" dirty="0">
                <a:solidFill>
                  <a:srgbClr val="7E0000"/>
                </a:solidFill>
              </a:rPr>
              <a:t>      0.40g </a:t>
            </a:r>
            <a:r>
              <a:rPr lang="en-US" dirty="0" err="1">
                <a:solidFill>
                  <a:srgbClr val="7E0000"/>
                </a:solidFill>
              </a:rPr>
              <a:t>NaOH</a:t>
            </a:r>
            <a:r>
              <a:rPr lang="en-US" dirty="0">
                <a:solidFill>
                  <a:srgbClr val="7E0000"/>
                </a:solidFill>
              </a:rPr>
              <a:t> dissolved in 500 ml solution.</a:t>
            </a:r>
          </a:p>
        </p:txBody>
      </p:sp>
      <p:graphicFrame>
        <p:nvGraphicFramePr>
          <p:cNvPr id="137216" name="Object 0"/>
          <p:cNvGraphicFramePr>
            <a:graphicFrameLocks noChangeAspect="1"/>
          </p:cNvGraphicFramePr>
          <p:nvPr/>
        </p:nvGraphicFramePr>
        <p:xfrm>
          <a:off x="1752600" y="3124200"/>
          <a:ext cx="28590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1523880" imgH="406080" progId="">
                  <p:embed/>
                </p:oleObj>
              </mc:Choice>
              <mc:Fallback>
                <p:oleObj name="Equation" r:id="rId3" imgW="1523880" imgH="406080" progId="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124200"/>
                        <a:ext cx="285908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457200" y="28194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1981200" y="4114800"/>
            <a:ext cx="14795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= 0.02 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7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7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22" grpId="0" autoUpdateAnimBg="0"/>
      <p:bldP spid="11162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467600" cy="838200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Relation between normality and </a:t>
            </a:r>
            <a:r>
              <a:rPr lang="en-US" b="1" dirty="0" err="1">
                <a:solidFill>
                  <a:schemeClr val="tx1"/>
                </a:solidFill>
              </a:rPr>
              <a:t>molarity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112645" name="Object 5"/>
          <p:cNvGraphicFramePr>
            <a:graphicFrameLocks noChangeAspect="1"/>
          </p:cNvGraphicFramePr>
          <p:nvPr/>
        </p:nvGraphicFramePr>
        <p:xfrm>
          <a:off x="457200" y="1257300"/>
          <a:ext cx="5337175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3" imgW="2844720" imgH="634680" progId="">
                  <p:embed/>
                </p:oleObj>
              </mc:Choice>
              <mc:Fallback>
                <p:oleObj name="Equation" r:id="rId3" imgW="2844720" imgH="6346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57300"/>
                        <a:ext cx="5337175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6" name="Rectangle 6"/>
          <p:cNvSpPr>
            <a:spLocks noChangeArrowheads="1"/>
          </p:cNvSpPr>
          <p:nvPr/>
        </p:nvSpPr>
        <p:spPr bwMode="auto">
          <a:xfrm>
            <a:off x="381000" y="2590800"/>
            <a:ext cx="25019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 = M x n factor</a:t>
            </a:r>
          </a:p>
        </p:txBody>
      </p:sp>
      <p:sp>
        <p:nvSpPr>
          <p:cNvPr id="112647" name="Rectangle 7"/>
          <p:cNvSpPr>
            <a:spLocks noChangeArrowheads="1"/>
          </p:cNvSpPr>
          <p:nvPr/>
        </p:nvSpPr>
        <p:spPr bwMode="auto">
          <a:xfrm>
            <a:off x="1039813" y="3048000"/>
            <a:ext cx="3513137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For HCl,              n = 1</a:t>
            </a:r>
          </a:p>
          <a:p>
            <a:r>
              <a:rPr lang="en-US">
                <a:solidFill>
                  <a:schemeClr val="tx1"/>
                </a:solidFill>
              </a:rPr>
              <a:t>     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SO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>
                <a:solidFill>
                  <a:schemeClr val="tx1"/>
                </a:solidFill>
              </a:rPr>
              <a:t>,          n = 2</a:t>
            </a:r>
          </a:p>
          <a:p>
            <a:r>
              <a:rPr lang="en-US">
                <a:solidFill>
                  <a:schemeClr val="tx1"/>
                </a:solidFill>
              </a:rPr>
              <a:t>      H</a:t>
            </a:r>
            <a:r>
              <a:rPr lang="en-US" baseline="-25000">
                <a:solidFill>
                  <a:schemeClr val="tx1"/>
                </a:solidFill>
              </a:rPr>
              <a:t>3</a:t>
            </a:r>
            <a:r>
              <a:rPr lang="en-US">
                <a:solidFill>
                  <a:schemeClr val="tx1"/>
                </a:solidFill>
              </a:rPr>
              <a:t>PO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  <a:r>
              <a:rPr lang="en-US">
                <a:solidFill>
                  <a:schemeClr val="tx1"/>
                </a:solidFill>
              </a:rPr>
              <a:t>,	       n = 3</a:t>
            </a:r>
          </a:p>
          <a:p>
            <a:r>
              <a:rPr lang="en-US">
                <a:solidFill>
                  <a:schemeClr val="tx1"/>
                </a:solidFill>
              </a:rPr>
              <a:t>      NaOH, 	       n = 1</a:t>
            </a:r>
          </a:p>
          <a:p>
            <a:r>
              <a:rPr lang="en-US">
                <a:solidFill>
                  <a:schemeClr val="tx1"/>
                </a:solidFill>
              </a:rPr>
              <a:t>      Ca(OH)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,       n = 2</a:t>
            </a:r>
          </a:p>
        </p:txBody>
      </p:sp>
      <p:grpSp>
        <p:nvGrpSpPr>
          <p:cNvPr id="112649" name="Group 9"/>
          <p:cNvGrpSpPr>
            <a:grpSpLocks/>
          </p:cNvGrpSpPr>
          <p:nvPr/>
        </p:nvGrpSpPr>
        <p:grpSpPr bwMode="auto">
          <a:xfrm>
            <a:off x="1447800" y="5105400"/>
            <a:ext cx="5257800" cy="771525"/>
            <a:chOff x="912" y="3216"/>
            <a:chExt cx="3312" cy="486"/>
          </a:xfrm>
        </p:grpSpPr>
        <p:sp>
          <p:nvSpPr>
            <p:cNvPr id="112643" name="Rectangle 3"/>
            <p:cNvSpPr>
              <a:spLocks noChangeArrowheads="1"/>
            </p:cNvSpPr>
            <p:nvPr/>
          </p:nvSpPr>
          <p:spPr bwMode="auto">
            <a:xfrm>
              <a:off x="912" y="3216"/>
              <a:ext cx="3312" cy="486"/>
            </a:xfrm>
            <a:prstGeom prst="rect">
              <a:avLst/>
            </a:prstGeom>
            <a:solidFill>
              <a:srgbClr val="7E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For </a:t>
              </a:r>
              <a:r>
                <a:rPr lang="en-US" dirty="0" err="1">
                  <a:solidFill>
                    <a:schemeClr val="bg1"/>
                  </a:solidFill>
                </a:rPr>
                <a:t>monovalent</a:t>
              </a:r>
              <a:r>
                <a:rPr lang="en-US" dirty="0">
                  <a:solidFill>
                    <a:schemeClr val="bg1"/>
                  </a:solidFill>
                </a:rPr>
                <a:t> compound (n = 1)</a:t>
              </a:r>
              <a:br>
                <a:rPr lang="en-US" dirty="0">
                  <a:solidFill>
                    <a:schemeClr val="bg1"/>
                  </a:solidFill>
                </a:rPr>
              </a:br>
              <a:r>
                <a:rPr lang="en-US" dirty="0">
                  <a:solidFill>
                    <a:schemeClr val="bg1"/>
                  </a:solidFill>
                </a:rPr>
                <a:t>Normality and </a:t>
              </a:r>
              <a:r>
                <a:rPr lang="en-US" dirty="0" err="1">
                  <a:solidFill>
                    <a:schemeClr val="bg1"/>
                  </a:solidFill>
                </a:rPr>
                <a:t>molarity</a:t>
              </a:r>
              <a:r>
                <a:rPr lang="en-US" dirty="0">
                  <a:solidFill>
                    <a:schemeClr val="bg1"/>
                  </a:solidFill>
                </a:rPr>
                <a:t> is same.</a:t>
              </a:r>
            </a:p>
          </p:txBody>
        </p:sp>
        <p:sp>
          <p:nvSpPr>
            <p:cNvPr id="112648" name="Rectangle 8"/>
            <p:cNvSpPr>
              <a:spLocks noChangeArrowheads="1"/>
            </p:cNvSpPr>
            <p:nvPr/>
          </p:nvSpPr>
          <p:spPr bwMode="auto">
            <a:xfrm>
              <a:off x="912" y="3222"/>
              <a:ext cx="3312" cy="48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6" grpId="0" autoUpdateAnimBg="0"/>
      <p:bldP spid="11264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3581400" cy="381000"/>
          </a:xfrm>
        </p:spPr>
        <p:txBody>
          <a:bodyPr/>
          <a:lstStyle/>
          <a:p>
            <a:r>
              <a:rPr lang="en-US"/>
              <a:t>Illustrative Problem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381000" y="1066800"/>
            <a:ext cx="60086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E0000"/>
                </a:solidFill>
              </a:rPr>
              <a:t>Calculate </a:t>
            </a:r>
            <a:r>
              <a:rPr lang="en-US" dirty="0" err="1">
                <a:solidFill>
                  <a:srgbClr val="7E0000"/>
                </a:solidFill>
              </a:rPr>
              <a:t>molarity</a:t>
            </a:r>
            <a:r>
              <a:rPr lang="en-US" dirty="0">
                <a:solidFill>
                  <a:srgbClr val="7E0000"/>
                </a:solidFill>
              </a:rPr>
              <a:t> of 0.6 N AlCl</a:t>
            </a:r>
            <a:r>
              <a:rPr lang="en-US" baseline="-25000" dirty="0">
                <a:solidFill>
                  <a:srgbClr val="7E0000"/>
                </a:solidFill>
              </a:rPr>
              <a:t>3</a:t>
            </a:r>
            <a:r>
              <a:rPr lang="en-US" dirty="0">
                <a:solidFill>
                  <a:srgbClr val="7E0000"/>
                </a:solidFill>
              </a:rPr>
              <a:t> solution.</a:t>
            </a:r>
          </a:p>
        </p:txBody>
      </p:sp>
      <p:graphicFrame>
        <p:nvGraphicFramePr>
          <p:cNvPr id="139264" name="Object 0"/>
          <p:cNvGraphicFramePr>
            <a:graphicFrameLocks noChangeAspect="1"/>
          </p:cNvGraphicFramePr>
          <p:nvPr/>
        </p:nvGraphicFramePr>
        <p:xfrm>
          <a:off x="914400" y="3309938"/>
          <a:ext cx="33115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1765080" imgH="266400" progId="">
                  <p:embed/>
                </p:oleObj>
              </mc:Choice>
              <mc:Fallback>
                <p:oleObj name="Equation" r:id="rId3" imgW="1765080" imgH="266400" progId="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309938"/>
                        <a:ext cx="33115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457200" y="28194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2008188" y="3962400"/>
            <a:ext cx="9636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n = 3</a:t>
            </a:r>
          </a:p>
        </p:txBody>
      </p:sp>
      <p:graphicFrame>
        <p:nvGraphicFramePr>
          <p:cNvPr id="139265" name="Object 1"/>
          <p:cNvGraphicFramePr>
            <a:graphicFrameLocks noChangeAspect="1"/>
          </p:cNvGraphicFramePr>
          <p:nvPr/>
        </p:nvGraphicFramePr>
        <p:xfrm>
          <a:off x="923925" y="4627563"/>
          <a:ext cx="24288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5" imgW="1295280" imgH="406080" progId="">
                  <p:embed/>
                </p:oleObj>
              </mc:Choice>
              <mc:Fallback>
                <p:oleObj name="Equation" r:id="rId5" imgW="1295280" imgH="40608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4627563"/>
                        <a:ext cx="24288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utoUpdateAnimBg="0"/>
      <p:bldP spid="114693" grpId="0" autoUpdateAnimBg="0"/>
      <p:bldP spid="11469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ChangeArrowheads="1"/>
          </p:cNvSpPr>
          <p:nvPr/>
        </p:nvSpPr>
        <p:spPr bwMode="auto">
          <a:xfrm>
            <a:off x="304800" y="838200"/>
            <a:ext cx="83820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lvl="2">
              <a:spcBef>
                <a:spcPts val="0"/>
              </a:spcBef>
            </a:pPr>
            <a:r>
              <a:rPr lang="en-US" dirty="0">
                <a:solidFill>
                  <a:srgbClr val="7E0000"/>
                </a:solidFill>
              </a:rPr>
              <a:t>Q4. 0.115 g of pure sodium metal was dissolved in 500                      </a:t>
            </a:r>
          </a:p>
          <a:p>
            <a:pPr marL="228600" lvl="2">
              <a:spcBef>
                <a:spcPts val="0"/>
              </a:spcBef>
            </a:pPr>
            <a:r>
              <a:rPr lang="en-US" dirty="0">
                <a:solidFill>
                  <a:srgbClr val="7E0000"/>
                </a:solidFill>
              </a:rPr>
              <a:t>      ml distilled water. The </a:t>
            </a:r>
            <a:r>
              <a:rPr lang="en-US" dirty="0" err="1">
                <a:solidFill>
                  <a:srgbClr val="7E0000"/>
                </a:solidFill>
              </a:rPr>
              <a:t>molarity</a:t>
            </a:r>
            <a:r>
              <a:rPr lang="en-US" dirty="0">
                <a:solidFill>
                  <a:srgbClr val="7E0000"/>
                </a:solidFill>
              </a:rPr>
              <a:t> of the solution would be :</a:t>
            </a:r>
            <a:br>
              <a:rPr lang="en-US" dirty="0">
                <a:solidFill>
                  <a:srgbClr val="7E0000"/>
                </a:solidFill>
              </a:rPr>
            </a:br>
            <a:r>
              <a:rPr lang="en-US" dirty="0">
                <a:solidFill>
                  <a:srgbClr val="7E0000"/>
                </a:solidFill>
              </a:rPr>
              <a:t>(Na = 23)</a:t>
            </a:r>
          </a:p>
          <a:p>
            <a:pPr marL="228600" lvl="2">
              <a:spcBef>
                <a:spcPct val="50000"/>
              </a:spcBef>
            </a:pPr>
            <a:r>
              <a:rPr lang="en-US" dirty="0">
                <a:solidFill>
                  <a:srgbClr val="7E0000"/>
                </a:solidFill>
              </a:rPr>
              <a:t>(a) 0.01 M	         (b) 0.00115 M</a:t>
            </a:r>
            <a:br>
              <a:rPr lang="en-US" dirty="0">
                <a:solidFill>
                  <a:srgbClr val="7E0000"/>
                </a:solidFill>
              </a:rPr>
            </a:br>
            <a:r>
              <a:rPr lang="en-US" dirty="0">
                <a:solidFill>
                  <a:srgbClr val="7E0000"/>
                </a:solidFill>
              </a:rPr>
              <a:t>	</a:t>
            </a:r>
            <a:br>
              <a:rPr lang="en-US" dirty="0">
                <a:solidFill>
                  <a:srgbClr val="7E0000"/>
                </a:solidFill>
              </a:rPr>
            </a:br>
            <a:r>
              <a:rPr lang="en-US" dirty="0">
                <a:solidFill>
                  <a:srgbClr val="7E0000"/>
                </a:solidFill>
              </a:rPr>
              <a:t>(c) 0.023 M	(d) 0.046 M</a:t>
            </a:r>
          </a:p>
        </p:txBody>
      </p:sp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533400" y="4176713"/>
          <a:ext cx="57912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3" imgW="5181480" imgH="609480" progId="">
                  <p:embed/>
                </p:oleObj>
              </mc:Choice>
              <mc:Fallback>
                <p:oleObj name="Equation" r:id="rId3" imgW="5181480" imgH="6094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76713"/>
                        <a:ext cx="5791200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3" name="Object 5"/>
          <p:cNvGraphicFramePr>
            <a:graphicFrameLocks noChangeAspect="1"/>
          </p:cNvGraphicFramePr>
          <p:nvPr/>
        </p:nvGraphicFramePr>
        <p:xfrm>
          <a:off x="736600" y="5037138"/>
          <a:ext cx="2997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5" imgW="2997000" imgH="571320" progId="">
                  <p:embed/>
                </p:oleObj>
              </mc:Choice>
              <mc:Fallback>
                <p:oleObj name="Equation" r:id="rId5" imgW="2997000" imgH="5713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5037138"/>
                        <a:ext cx="2997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485775" y="5897563"/>
            <a:ext cx="30956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Hence, answer is (a)</a:t>
            </a: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441325" y="36576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1" grpId="0" autoUpdateAnimBg="0"/>
      <p:bldP spid="124934" grpId="0" autoUpdateAnimBg="0"/>
      <p:bldP spid="12493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457200" y="99060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E0000"/>
                </a:solidFill>
              </a:rPr>
              <a:t>Q5. Calculate the </a:t>
            </a:r>
            <a:r>
              <a:rPr lang="en-US" dirty="0" err="1">
                <a:solidFill>
                  <a:srgbClr val="7E0000"/>
                </a:solidFill>
              </a:rPr>
              <a:t>molarity</a:t>
            </a:r>
            <a:r>
              <a:rPr lang="en-US" dirty="0">
                <a:solidFill>
                  <a:srgbClr val="7E0000"/>
                </a:solidFill>
              </a:rPr>
              <a:t> and normality of a solution  </a:t>
            </a:r>
          </a:p>
          <a:p>
            <a:r>
              <a:rPr lang="en-US" dirty="0">
                <a:solidFill>
                  <a:srgbClr val="7E0000"/>
                </a:solidFill>
              </a:rPr>
              <a:t>      containing 0.5 g of </a:t>
            </a:r>
            <a:r>
              <a:rPr lang="en-US" b="1" dirty="0" err="1">
                <a:solidFill>
                  <a:srgbClr val="7E0000"/>
                </a:solidFill>
              </a:rPr>
              <a:t>NaOH</a:t>
            </a:r>
            <a:r>
              <a:rPr lang="en-US" dirty="0">
                <a:solidFill>
                  <a:srgbClr val="7E0000"/>
                </a:solidFill>
              </a:rPr>
              <a:t> dissolved in 500 ml.</a:t>
            </a:r>
          </a:p>
        </p:txBody>
      </p:sp>
      <p:graphicFrame>
        <p:nvGraphicFramePr>
          <p:cNvPr id="131077" name="Object 5"/>
          <p:cNvGraphicFramePr>
            <a:graphicFrameLocks noChangeAspect="1"/>
          </p:cNvGraphicFramePr>
          <p:nvPr/>
        </p:nvGraphicFramePr>
        <p:xfrm>
          <a:off x="457200" y="2590800"/>
          <a:ext cx="5105400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3" imgW="4991040" imgH="647640" progId="">
                  <p:embed/>
                </p:oleObj>
              </mc:Choice>
              <mc:Fallback>
                <p:oleObj name="Equation" r:id="rId3" imgW="4991040" imgH="647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590800"/>
                        <a:ext cx="5105400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8" name="Object 6"/>
          <p:cNvGraphicFramePr>
            <a:graphicFrameLocks noChangeAspect="1"/>
          </p:cNvGraphicFramePr>
          <p:nvPr/>
        </p:nvGraphicFramePr>
        <p:xfrm>
          <a:off x="1447800" y="3352800"/>
          <a:ext cx="2679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5" imgW="2679480" imgH="571320" progId="">
                  <p:embed/>
                </p:oleObj>
              </mc:Choice>
              <mc:Fallback>
                <p:oleObj name="Equation" r:id="rId5" imgW="2679480" imgH="57132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52800"/>
                        <a:ext cx="26797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9" name="Object 7"/>
          <p:cNvGraphicFramePr>
            <a:graphicFrameLocks noChangeAspect="1"/>
          </p:cNvGraphicFramePr>
          <p:nvPr/>
        </p:nvGraphicFramePr>
        <p:xfrm>
          <a:off x="330200" y="4038600"/>
          <a:ext cx="5537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7" imgW="5537160" imgH="647640" progId="">
                  <p:embed/>
                </p:oleObj>
              </mc:Choice>
              <mc:Fallback>
                <p:oleObj name="Equation" r:id="rId7" imgW="5537160" imgH="6476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4038600"/>
                        <a:ext cx="5537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80" name="Object 8"/>
          <p:cNvGraphicFramePr>
            <a:graphicFrameLocks noChangeAspect="1"/>
          </p:cNvGraphicFramePr>
          <p:nvPr/>
        </p:nvGraphicFramePr>
        <p:xfrm>
          <a:off x="1676400" y="4699000"/>
          <a:ext cx="3225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9" imgW="3225600" imgH="863280" progId="">
                  <p:embed/>
                </p:oleObj>
              </mc:Choice>
              <mc:Fallback>
                <p:oleObj name="Equation" r:id="rId9" imgW="3225600" imgH="8632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699000"/>
                        <a:ext cx="32258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081" name="Rectangle 9"/>
          <p:cNvSpPr>
            <a:spLocks noChangeArrowheads="1"/>
          </p:cNvSpPr>
          <p:nvPr/>
        </p:nvSpPr>
        <p:spPr bwMode="auto">
          <a:xfrm>
            <a:off x="457200" y="5556250"/>
            <a:ext cx="73326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Or for </a:t>
            </a:r>
            <a:r>
              <a:rPr lang="en-US" dirty="0" err="1">
                <a:solidFill>
                  <a:srgbClr val="000000"/>
                </a:solidFill>
              </a:rPr>
              <a:t>monovalent</a:t>
            </a:r>
            <a:r>
              <a:rPr lang="en-US" dirty="0">
                <a:solidFill>
                  <a:srgbClr val="000000"/>
                </a:solidFill>
              </a:rPr>
              <a:t> compound like </a:t>
            </a:r>
            <a:r>
              <a:rPr lang="en-US" dirty="0" err="1">
                <a:solidFill>
                  <a:srgbClr val="000000"/>
                </a:solidFill>
              </a:rPr>
              <a:t>NaOH</a:t>
            </a:r>
            <a:r>
              <a:rPr lang="en-US" dirty="0">
                <a:solidFill>
                  <a:srgbClr val="000000"/>
                </a:solidFill>
              </a:rPr>
              <a:t> normality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and </a:t>
            </a:r>
            <a:r>
              <a:rPr lang="en-US" dirty="0" err="1">
                <a:solidFill>
                  <a:srgbClr val="000000"/>
                </a:solidFill>
              </a:rPr>
              <a:t>molarity</a:t>
            </a:r>
            <a:r>
              <a:rPr lang="en-US" dirty="0">
                <a:solidFill>
                  <a:srgbClr val="000000"/>
                </a:solidFill>
              </a:rPr>
              <a:t> are same.</a:t>
            </a:r>
          </a:p>
        </p:txBody>
      </p:sp>
      <p:sp>
        <p:nvSpPr>
          <p:cNvPr id="131082" name="Text Box 10"/>
          <p:cNvSpPr txBox="1">
            <a:spLocks noChangeArrowheads="1"/>
          </p:cNvSpPr>
          <p:nvPr/>
        </p:nvSpPr>
        <p:spPr bwMode="auto">
          <a:xfrm>
            <a:off x="381000" y="21336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autoUpdateAnimBg="0"/>
      <p:bldP spid="131081" grpId="0" autoUpdateAnimBg="0"/>
      <p:bldP spid="13108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457200" y="838200"/>
            <a:ext cx="82296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E0000"/>
                </a:solidFill>
              </a:rPr>
              <a:t>Q6. Calculate the mol fraction of ethanol and water in a   </a:t>
            </a:r>
          </a:p>
          <a:p>
            <a:r>
              <a:rPr lang="en-US" dirty="0">
                <a:solidFill>
                  <a:srgbClr val="7E0000"/>
                </a:solidFill>
              </a:rPr>
              <a:t>      sample of rectified spirit which contains 95% of </a:t>
            </a:r>
          </a:p>
          <a:p>
            <a:r>
              <a:rPr lang="en-US" dirty="0">
                <a:solidFill>
                  <a:srgbClr val="7E0000"/>
                </a:solidFill>
              </a:rPr>
              <a:t>      ethanol by mass.</a:t>
            </a:r>
            <a:r>
              <a:rPr lang="ar-IQ" b="1" dirty="0">
                <a:solidFill>
                  <a:srgbClr val="7E0000"/>
                </a:solidFill>
              </a:rPr>
              <a:t>الكسر المولي        </a:t>
            </a:r>
            <a:endParaRPr lang="en-US" b="1" dirty="0">
              <a:solidFill>
                <a:srgbClr val="7E0000"/>
              </a:solidFill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381000" y="3306763"/>
            <a:ext cx="7543800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lvl="2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95% of ethanol by mass means 95 g ethanol present in 100 g of solution.</a:t>
            </a:r>
          </a:p>
          <a:p>
            <a:pPr marL="228600" lvl="2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Hence, mass of water = 100 – 95 = 5 g</a:t>
            </a:r>
          </a:p>
        </p:txBody>
      </p:sp>
      <p:grpSp>
        <p:nvGrpSpPr>
          <p:cNvPr id="132108" name="Group 12"/>
          <p:cNvGrpSpPr>
            <a:grpSpLocks/>
          </p:cNvGrpSpPr>
          <p:nvPr/>
        </p:nvGrpSpPr>
        <p:grpSpPr bwMode="auto">
          <a:xfrm>
            <a:off x="457200" y="4572000"/>
            <a:ext cx="3063875" cy="838200"/>
            <a:chOff x="288" y="2880"/>
            <a:chExt cx="1930" cy="528"/>
          </a:xfrm>
        </p:grpSpPr>
        <p:sp>
          <p:nvSpPr>
            <p:cNvPr id="132102" name="Rectangle 6"/>
            <p:cNvSpPr>
              <a:spLocks noChangeArrowheads="1"/>
            </p:cNvSpPr>
            <p:nvPr/>
          </p:nvSpPr>
          <p:spPr bwMode="auto">
            <a:xfrm>
              <a:off x="288" y="3024"/>
              <a:ext cx="163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Arial" pitchFamily="34" charset="0"/>
                </a:rPr>
                <a:t>Moles of C</a:t>
              </a:r>
              <a:r>
                <a:rPr lang="en-US" baseline="-25000">
                  <a:solidFill>
                    <a:schemeClr val="tx1"/>
                  </a:solidFill>
                  <a:latin typeface="Arial" pitchFamily="34" charset="0"/>
                </a:rPr>
                <a:t>2</a:t>
              </a:r>
              <a:r>
                <a:rPr lang="en-US">
                  <a:solidFill>
                    <a:schemeClr val="tx1"/>
                  </a:solidFill>
                  <a:latin typeface="Arial" pitchFamily="34" charset="0"/>
                </a:rPr>
                <a:t>H</a:t>
              </a:r>
              <a:r>
                <a:rPr lang="en-US" baseline="-25000">
                  <a:solidFill>
                    <a:schemeClr val="tx1"/>
                  </a:solidFill>
                  <a:latin typeface="Arial" pitchFamily="34" charset="0"/>
                </a:rPr>
                <a:t>5</a:t>
              </a:r>
              <a:r>
                <a:rPr lang="en-US">
                  <a:solidFill>
                    <a:schemeClr val="tx1"/>
                  </a:solidFill>
                  <a:latin typeface="Arial" pitchFamily="34" charset="0"/>
                </a:rPr>
                <a:t>OH =</a:t>
              </a:r>
            </a:p>
          </p:txBody>
        </p:sp>
        <p:graphicFrame>
          <p:nvGraphicFramePr>
            <p:cNvPr id="132103" name="Object 7"/>
            <p:cNvGraphicFramePr>
              <a:graphicFrameLocks noChangeAspect="1"/>
            </p:cNvGraphicFramePr>
            <p:nvPr/>
          </p:nvGraphicFramePr>
          <p:xfrm>
            <a:off x="1897" y="2880"/>
            <a:ext cx="321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8" name="Equation" r:id="rId3" imgW="177480" imgH="291960" progId="">
                    <p:embed/>
                  </p:oleObj>
                </mc:Choice>
                <mc:Fallback>
                  <p:oleObj name="Equation" r:id="rId3" imgW="177480" imgH="291960" progId="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7" y="2880"/>
                          <a:ext cx="321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3352800" y="4792663"/>
            <a:ext cx="17938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= 2.07 moles</a:t>
            </a:r>
          </a:p>
        </p:txBody>
      </p:sp>
      <p:grpSp>
        <p:nvGrpSpPr>
          <p:cNvPr id="132109" name="Group 13"/>
          <p:cNvGrpSpPr>
            <a:grpSpLocks/>
          </p:cNvGrpSpPr>
          <p:nvPr/>
        </p:nvGrpSpPr>
        <p:grpSpPr bwMode="auto">
          <a:xfrm>
            <a:off x="381000" y="5354638"/>
            <a:ext cx="5334000" cy="741362"/>
            <a:chOff x="240" y="3373"/>
            <a:chExt cx="3360" cy="467"/>
          </a:xfrm>
        </p:grpSpPr>
        <p:sp>
          <p:nvSpPr>
            <p:cNvPr id="132105" name="Rectangle 9"/>
            <p:cNvSpPr>
              <a:spLocks noChangeArrowheads="1"/>
            </p:cNvSpPr>
            <p:nvPr/>
          </p:nvSpPr>
          <p:spPr bwMode="auto">
            <a:xfrm>
              <a:off x="240" y="3475"/>
              <a:ext cx="2059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Moles of water(H</a:t>
              </a:r>
              <a:r>
                <a:rPr lang="en-US" baseline="-25000">
                  <a:solidFill>
                    <a:srgbClr val="000000"/>
                  </a:solidFill>
                </a:rPr>
                <a:t>2</a:t>
              </a:r>
              <a:r>
                <a:rPr lang="en-US">
                  <a:solidFill>
                    <a:srgbClr val="000000"/>
                  </a:solidFill>
                </a:rPr>
                <a:t>O)=</a:t>
              </a:r>
            </a:p>
          </p:txBody>
        </p:sp>
        <p:graphicFrame>
          <p:nvGraphicFramePr>
            <p:cNvPr id="132106" name="Object 10"/>
            <p:cNvGraphicFramePr>
              <a:graphicFrameLocks noChangeAspect="1"/>
            </p:cNvGraphicFramePr>
            <p:nvPr/>
          </p:nvGraphicFramePr>
          <p:xfrm>
            <a:off x="2304" y="3373"/>
            <a:ext cx="1296" cy="4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9" name="Equation" r:id="rId5" imgW="1587240" imgH="571320" progId="">
                    <p:embed/>
                  </p:oleObj>
                </mc:Choice>
                <mc:Fallback>
                  <p:oleObj name="Equation" r:id="rId5" imgW="1587240" imgH="571320" progId="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" y="3373"/>
                          <a:ext cx="1296" cy="4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2107" name="Text Box 11"/>
          <p:cNvSpPr txBox="1">
            <a:spLocks noChangeArrowheads="1"/>
          </p:cNvSpPr>
          <p:nvPr/>
        </p:nvSpPr>
        <p:spPr bwMode="auto">
          <a:xfrm>
            <a:off x="381000" y="27432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  <p:bldP spid="132101" grpId="0" autoUpdateAnimBg="0"/>
      <p:bldP spid="132104" grpId="0" autoUpdateAnimBg="0"/>
      <p:bldP spid="13210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609600" y="1752600"/>
            <a:ext cx="380296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Mole fraction of </a:t>
            </a:r>
            <a:r>
              <a:rPr lang="en-US" b="1" dirty="0">
                <a:solidFill>
                  <a:srgbClr val="FF0000"/>
                </a:solidFill>
              </a:rPr>
              <a:t>water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</a:p>
        </p:txBody>
      </p:sp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4267200" y="1557338"/>
          <a:ext cx="2451100" cy="65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3" imgW="2145960" imgH="571320" progId="">
                  <p:embed/>
                </p:oleObj>
              </mc:Choice>
              <mc:Fallback>
                <p:oleObj name="Equation" r:id="rId3" imgW="2145960" imgH="5713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557338"/>
                        <a:ext cx="2451100" cy="652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457200" y="2432050"/>
            <a:ext cx="63721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Mole fraction of </a:t>
            </a:r>
            <a:r>
              <a:rPr lang="en-US" b="1" dirty="0">
                <a:solidFill>
                  <a:srgbClr val="FF0000"/>
                </a:solidFill>
              </a:rPr>
              <a:t>ethanol</a:t>
            </a:r>
            <a:r>
              <a:rPr lang="en-US" dirty="0">
                <a:solidFill>
                  <a:srgbClr val="000000"/>
                </a:solidFill>
              </a:rPr>
              <a:t> = 1 – 0.88 = 0.12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2" grpId="0" autoUpdateAnimBg="0"/>
      <p:bldP spid="13517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49263" y="381000"/>
            <a:ext cx="4808537" cy="381000"/>
          </a:xfrm>
          <a:ln/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Session Objectives</a:t>
            </a:r>
            <a:endParaRPr 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762000" y="1295400"/>
            <a:ext cx="47244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n-US" b="1" dirty="0">
                <a:solidFill>
                  <a:srgbClr val="7E0000"/>
                </a:solidFill>
              </a:rPr>
              <a:t>E</a:t>
            </a:r>
            <a:r>
              <a:rPr lang="en-US" dirty="0">
                <a:solidFill>
                  <a:srgbClr val="7E0000"/>
                </a:solidFill>
              </a:rPr>
              <a:t>quivalent mass</a:t>
            </a:r>
          </a:p>
          <a:p>
            <a:pPr marL="457200" indent="-457200">
              <a:buFontTx/>
              <a:buAutoNum type="arabicPeriod"/>
            </a:pPr>
            <a:endParaRPr lang="en-US" dirty="0">
              <a:solidFill>
                <a:srgbClr val="7E00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b="1" dirty="0">
                <a:solidFill>
                  <a:srgbClr val="006600"/>
                </a:solidFill>
              </a:rPr>
              <a:t>N</a:t>
            </a:r>
            <a:r>
              <a:rPr lang="en-US" dirty="0">
                <a:solidFill>
                  <a:srgbClr val="006600"/>
                </a:solidFill>
              </a:rPr>
              <a:t>ormality</a:t>
            </a:r>
          </a:p>
          <a:p>
            <a:pPr marL="457200" indent="-457200">
              <a:buFontTx/>
              <a:buAutoNum type="arabicPeriod"/>
            </a:pPr>
            <a:endParaRPr lang="en-US" dirty="0">
              <a:solidFill>
                <a:srgbClr val="006600"/>
              </a:solidFill>
            </a:endParaRPr>
          </a:p>
          <a:p>
            <a:pPr marL="457200" indent="-457200">
              <a:buFontTx/>
              <a:buAutoNum type="arabicPeriod"/>
            </a:pPr>
            <a:r>
              <a:rPr lang="en-US" b="1" dirty="0">
                <a:solidFill>
                  <a:srgbClr val="FF3300"/>
                </a:solidFill>
              </a:rPr>
              <a:t>M</a:t>
            </a:r>
            <a:r>
              <a:rPr lang="en-US" dirty="0">
                <a:solidFill>
                  <a:srgbClr val="FF3300"/>
                </a:solidFill>
              </a:rPr>
              <a:t>olarity</a:t>
            </a:r>
          </a:p>
          <a:p>
            <a:pPr marL="457200" indent="-457200"/>
            <a:endParaRPr lang="en-US" dirty="0">
              <a:solidFill>
                <a:srgbClr val="800000"/>
              </a:solidFill>
            </a:endParaRPr>
          </a:p>
          <a:p>
            <a:pPr marL="457200" indent="-457200"/>
            <a:r>
              <a:rPr lang="en-US" b="1" dirty="0">
                <a:solidFill>
                  <a:srgbClr val="FF0000"/>
                </a:solidFill>
              </a:rPr>
              <a:t>4. P</a:t>
            </a:r>
            <a:r>
              <a:rPr lang="en-US" dirty="0">
                <a:solidFill>
                  <a:srgbClr val="FF0000"/>
                </a:solidFill>
              </a:rPr>
              <a:t>ercentage concentration</a:t>
            </a:r>
          </a:p>
          <a:p>
            <a:pPr marL="457200" indent="-457200">
              <a:buFontTx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buFontTx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304800" y="762000"/>
            <a:ext cx="84582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E0000"/>
                </a:solidFill>
              </a:rPr>
              <a:t>Q7. A solution contains 25% of water, 25% of ethanol and   </a:t>
            </a:r>
          </a:p>
          <a:p>
            <a:r>
              <a:rPr lang="en-US" dirty="0">
                <a:solidFill>
                  <a:srgbClr val="7E0000"/>
                </a:solidFill>
              </a:rPr>
              <a:t>      50% of acetic acid by mass. Calculate the mole   </a:t>
            </a:r>
          </a:p>
          <a:p>
            <a:r>
              <a:rPr lang="en-US" dirty="0">
                <a:solidFill>
                  <a:srgbClr val="7E0000"/>
                </a:solidFill>
              </a:rPr>
              <a:t>      fraction of each component.</a:t>
            </a: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304800" y="3124200"/>
            <a:ext cx="4648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lvl="2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25x + 25x + 50x = 100</a:t>
            </a:r>
          </a:p>
          <a:p>
            <a:pPr marL="228600" lvl="2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x = 1</a:t>
            </a:r>
          </a:p>
          <a:p>
            <a:pPr marL="228600" lvl="2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Mass of water = 25 g</a:t>
            </a:r>
          </a:p>
          <a:p>
            <a:pPr marL="228600" lvl="2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Mass of ethanol = 25 g</a:t>
            </a:r>
          </a:p>
          <a:p>
            <a:pPr marL="228600" lvl="2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</a:rPr>
              <a:t>Mass of acetic acid = 50 g</a:t>
            </a: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457200" y="5762625"/>
            <a:ext cx="22447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Moles of water =</a:t>
            </a:r>
          </a:p>
        </p:txBody>
      </p:sp>
      <p:graphicFrame>
        <p:nvGraphicFramePr>
          <p:cNvPr id="133127" name="Object 7"/>
          <p:cNvGraphicFramePr>
            <a:graphicFrameLocks noChangeAspect="1"/>
          </p:cNvGraphicFramePr>
          <p:nvPr/>
        </p:nvGraphicFramePr>
        <p:xfrm>
          <a:off x="2667000" y="5686425"/>
          <a:ext cx="22860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3" imgW="2044440" imgH="571320" progId="">
                  <p:embed/>
                </p:oleObj>
              </mc:Choice>
              <mc:Fallback>
                <p:oleObj name="Equation" r:id="rId3" imgW="2044440" imgH="57132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686425"/>
                        <a:ext cx="22860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28" name="Text Box 8"/>
          <p:cNvSpPr txBox="1">
            <a:spLocks noChangeArrowheads="1"/>
          </p:cNvSpPr>
          <p:nvPr/>
        </p:nvSpPr>
        <p:spPr bwMode="auto">
          <a:xfrm>
            <a:off x="381000" y="25146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utoUpdateAnimBg="0"/>
      <p:bldP spid="133125" grpId="0" build="p" bldLvl="3" autoUpdateAnimBg="0"/>
      <p:bldP spid="133126" grpId="0" autoUpdateAnimBg="0"/>
      <p:bldP spid="133128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381000" y="1441450"/>
            <a:ext cx="28130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Moles of ethanol =</a:t>
            </a:r>
          </a:p>
        </p:txBody>
      </p:sp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3200400" y="1325563"/>
          <a:ext cx="2514600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3" imgW="2070000" imgH="571320" progId="">
                  <p:embed/>
                </p:oleObj>
              </mc:Choice>
              <mc:Fallback>
                <p:oleObj name="Equation" r:id="rId3" imgW="2070000" imgH="5713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325563"/>
                        <a:ext cx="2514600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197" name="Rectangle 5"/>
          <p:cNvSpPr>
            <a:spLocks noChangeArrowheads="1"/>
          </p:cNvSpPr>
          <p:nvPr/>
        </p:nvSpPr>
        <p:spPr bwMode="auto">
          <a:xfrm>
            <a:off x="457200" y="2203450"/>
            <a:ext cx="32464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Moles of acetic acid =</a:t>
            </a:r>
          </a:p>
        </p:txBody>
      </p:sp>
      <p:graphicFrame>
        <p:nvGraphicFramePr>
          <p:cNvPr id="136198" name="Object 6"/>
          <p:cNvGraphicFramePr>
            <a:graphicFrameLocks noChangeAspect="1"/>
          </p:cNvGraphicFramePr>
          <p:nvPr/>
        </p:nvGraphicFramePr>
        <p:xfrm>
          <a:off x="3657600" y="2133600"/>
          <a:ext cx="2286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Equation" r:id="rId5" imgW="2019240" imgH="571320" progId="">
                  <p:embed/>
                </p:oleObj>
              </mc:Choice>
              <mc:Fallback>
                <p:oleObj name="Equation" r:id="rId5" imgW="2019240" imgH="57132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133600"/>
                        <a:ext cx="22860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199" name="Rectangle 7"/>
          <p:cNvSpPr>
            <a:spLocks noChangeArrowheads="1"/>
          </p:cNvSpPr>
          <p:nvPr/>
        </p:nvSpPr>
        <p:spPr bwMode="auto">
          <a:xfrm>
            <a:off x="457200" y="2889250"/>
            <a:ext cx="372717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Mole fraction of </a:t>
            </a:r>
            <a:r>
              <a:rPr lang="en-US" b="1" dirty="0">
                <a:solidFill>
                  <a:srgbClr val="FF0000"/>
                </a:solidFill>
              </a:rPr>
              <a:t>water</a:t>
            </a:r>
            <a:r>
              <a:rPr lang="en-US" dirty="0">
                <a:solidFill>
                  <a:srgbClr val="000000"/>
                </a:solidFill>
              </a:rPr>
              <a:t> =</a:t>
            </a:r>
          </a:p>
        </p:txBody>
      </p:sp>
      <p:graphicFrame>
        <p:nvGraphicFramePr>
          <p:cNvPr id="136200" name="Object 8"/>
          <p:cNvGraphicFramePr>
            <a:graphicFrameLocks noChangeAspect="1"/>
          </p:cNvGraphicFramePr>
          <p:nvPr/>
        </p:nvGraphicFramePr>
        <p:xfrm>
          <a:off x="4267200" y="2819400"/>
          <a:ext cx="1676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7" imgW="1676160" imgH="571320" progId="">
                  <p:embed/>
                </p:oleObj>
              </mc:Choice>
              <mc:Fallback>
                <p:oleObj name="Equation" r:id="rId7" imgW="1676160" imgH="57132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819400"/>
                        <a:ext cx="16764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01" name="Rectangle 9"/>
          <p:cNvSpPr>
            <a:spLocks noChangeArrowheads="1"/>
          </p:cNvSpPr>
          <p:nvPr/>
        </p:nvSpPr>
        <p:spPr bwMode="auto">
          <a:xfrm>
            <a:off x="0" y="4191000"/>
            <a:ext cx="121158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8600" lvl="2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Mole fraction of </a:t>
            </a:r>
            <a:r>
              <a:rPr lang="en-US" b="1" dirty="0">
                <a:solidFill>
                  <a:srgbClr val="FF0000"/>
                </a:solidFill>
              </a:rPr>
              <a:t>acetic acid </a:t>
            </a:r>
            <a:r>
              <a:rPr lang="en-US" dirty="0">
                <a:solidFill>
                  <a:schemeClr val="tx1"/>
                </a:solidFill>
              </a:rPr>
              <a:t>= 1 – 0.503 –0.196 </a:t>
            </a:r>
          </a:p>
          <a:p>
            <a:pPr marL="228600" lvl="2"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				    = 0.301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581400"/>
            <a:ext cx="7239000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Mole fraction of </a:t>
            </a:r>
            <a:r>
              <a:rPr lang="en-US" b="1" dirty="0">
                <a:solidFill>
                  <a:srgbClr val="FF0000"/>
                </a:solidFill>
              </a:rPr>
              <a:t>ethanol</a:t>
            </a:r>
            <a:r>
              <a:rPr lang="en-US" dirty="0"/>
              <a:t>= 0.543/2.764= 0.196 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5" grpId="0" autoUpdateAnimBg="0"/>
      <p:bldP spid="136197" grpId="0" autoUpdateAnimBg="0"/>
      <p:bldP spid="136199" grpId="0" autoUpdateAnimBg="0"/>
      <p:bldP spid="136201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333375" y="1143000"/>
            <a:ext cx="842962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E0000"/>
                </a:solidFill>
              </a:rPr>
              <a:t>Q8. 20 ml of 10 N </a:t>
            </a:r>
            <a:r>
              <a:rPr lang="en-US" dirty="0" err="1">
                <a:solidFill>
                  <a:srgbClr val="7E0000"/>
                </a:solidFill>
              </a:rPr>
              <a:t>HCl</a:t>
            </a:r>
            <a:r>
              <a:rPr lang="en-US" dirty="0">
                <a:solidFill>
                  <a:srgbClr val="7E0000"/>
                </a:solidFill>
              </a:rPr>
              <a:t> are diluted with distilled water to </a:t>
            </a:r>
          </a:p>
          <a:p>
            <a:r>
              <a:rPr lang="en-US" dirty="0">
                <a:solidFill>
                  <a:srgbClr val="7E0000"/>
                </a:solidFill>
              </a:rPr>
              <a:t>      form one </a:t>
            </a:r>
            <a:r>
              <a:rPr lang="en-US" dirty="0" err="1">
                <a:solidFill>
                  <a:srgbClr val="7E0000"/>
                </a:solidFill>
              </a:rPr>
              <a:t>litre</a:t>
            </a:r>
            <a:r>
              <a:rPr lang="en-US" dirty="0">
                <a:solidFill>
                  <a:srgbClr val="7E0000"/>
                </a:solidFill>
              </a:rPr>
              <a:t> of the solution. What is the normality of </a:t>
            </a:r>
          </a:p>
          <a:p>
            <a:r>
              <a:rPr lang="en-US" dirty="0">
                <a:solidFill>
                  <a:srgbClr val="7E0000"/>
                </a:solidFill>
              </a:rPr>
              <a:t>      the diluted solution?</a:t>
            </a: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1063625" y="3717925"/>
            <a:ext cx="17557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Arial" pitchFamily="34" charset="0"/>
              </a:rPr>
              <a:t>N</a:t>
            </a:r>
            <a:r>
              <a:rPr lang="en-US" baseline="-2500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V</a:t>
            </a:r>
            <a:r>
              <a:rPr lang="en-US" baseline="-25000">
                <a:solidFill>
                  <a:schemeClr val="tx1"/>
                </a:solidFill>
                <a:latin typeface="Arial" pitchFamily="34" charset="0"/>
              </a:rPr>
              <a:t>1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 = N</a:t>
            </a:r>
            <a:r>
              <a:rPr lang="en-US" baseline="-25000">
                <a:solidFill>
                  <a:schemeClr val="tx1"/>
                </a:solidFill>
                <a:latin typeface="Arial" pitchFamily="34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V</a:t>
            </a:r>
            <a:r>
              <a:rPr lang="en-US" baseline="-25000">
                <a:solidFill>
                  <a:schemeClr val="tx1"/>
                </a:solidFill>
                <a:latin typeface="Arial" pitchFamily="34" charset="0"/>
              </a:rPr>
              <a:t>2 </a:t>
            </a:r>
          </a:p>
        </p:txBody>
      </p:sp>
      <p:graphicFrame>
        <p:nvGraphicFramePr>
          <p:cNvPr id="134150" name="Object 6"/>
          <p:cNvGraphicFramePr>
            <a:graphicFrameLocks noChangeAspect="1"/>
          </p:cNvGraphicFramePr>
          <p:nvPr/>
        </p:nvGraphicFramePr>
        <p:xfrm>
          <a:off x="381000" y="4221163"/>
          <a:ext cx="2971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3" imgW="2476440" imgH="571320" progId="">
                  <p:embed/>
                </p:oleObj>
              </mc:Choice>
              <mc:Fallback>
                <p:oleObj name="Equation" r:id="rId3" imgW="2476440" imgH="57132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221163"/>
                        <a:ext cx="2971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4151" name="Rectangle 7"/>
          <p:cNvSpPr>
            <a:spLocks noChangeArrowheads="1"/>
          </p:cNvSpPr>
          <p:nvPr/>
        </p:nvSpPr>
        <p:spPr bwMode="auto">
          <a:xfrm>
            <a:off x="1295400" y="4983163"/>
            <a:ext cx="14795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Arial" pitchFamily="34" charset="0"/>
              </a:rPr>
              <a:t>N</a:t>
            </a:r>
            <a:r>
              <a:rPr lang="en-US" baseline="-25000">
                <a:solidFill>
                  <a:schemeClr val="tx1"/>
                </a:solidFill>
                <a:latin typeface="Arial" pitchFamily="34" charset="0"/>
              </a:rPr>
              <a:t>2</a:t>
            </a:r>
            <a:r>
              <a:rPr lang="en-US">
                <a:solidFill>
                  <a:schemeClr val="tx1"/>
                </a:solidFill>
                <a:latin typeface="Arial" pitchFamily="34" charset="0"/>
              </a:rPr>
              <a:t> = 0.2 N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381000" y="29718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autoUpdateAnimBg="0"/>
      <p:bldP spid="134149" grpId="0" autoUpdateAnimBg="0"/>
      <p:bldP spid="134151" grpId="0" autoUpdateAnimBg="0"/>
      <p:bldP spid="13415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991600" cy="838200"/>
          </a:xfrm>
        </p:spPr>
        <p:txBody>
          <a:bodyPr/>
          <a:lstStyle/>
          <a:p>
            <a:r>
              <a:rPr lang="en-US" altLang="en-US" b="1" dirty="0">
                <a:solidFill>
                  <a:schemeClr val="tx1"/>
                </a:solidFill>
              </a:rPr>
              <a:t>Q9</a:t>
            </a:r>
            <a:r>
              <a:rPr lang="en-US" altLang="en-US" dirty="0"/>
              <a:t>. How many milliliters of distilled water must be added to 985 </a:t>
            </a:r>
            <a:r>
              <a:rPr lang="en-US" altLang="en-US" dirty="0" err="1"/>
              <a:t>mL</a:t>
            </a:r>
            <a:r>
              <a:rPr lang="en-US" altLang="en-US" dirty="0"/>
              <a:t> of 0.01295 N sodium </a:t>
            </a:r>
            <a:r>
              <a:rPr lang="en-US" altLang="en-US" dirty="0" err="1"/>
              <a:t>thiosulfate</a:t>
            </a:r>
            <a:r>
              <a:rPr lang="en-US" altLang="en-US" dirty="0"/>
              <a:t> </a:t>
            </a:r>
            <a:r>
              <a:rPr lang="en-US" altLang="en-US"/>
              <a:t>to </a:t>
            </a:r>
            <a:br>
              <a:rPr lang="en-US" altLang="en-US"/>
            </a:br>
            <a:r>
              <a:rPr lang="en-US" altLang="en-US"/>
              <a:t>get </a:t>
            </a:r>
            <a:r>
              <a:rPr lang="en-US" altLang="en-US" dirty="0"/>
              <a:t>a solution with a concentration of 0.0125 </a:t>
            </a:r>
            <a:r>
              <a:rPr lang="en-US" altLang="en-US"/>
              <a:t>N </a:t>
            </a:r>
            <a:br>
              <a:rPr lang="en-US" altLang="en-US"/>
            </a:br>
            <a:r>
              <a:rPr lang="en-US" altLang="en-US"/>
              <a:t>sodium </a:t>
            </a:r>
            <a:r>
              <a:rPr lang="en-US" altLang="en-US" dirty="0" err="1"/>
              <a:t>thiosulfate</a:t>
            </a:r>
            <a:r>
              <a:rPr lang="en-US" altLang="en-US" sz="2800" dirty="0"/>
              <a:t>? Na</a:t>
            </a:r>
            <a:r>
              <a:rPr lang="en-US" altLang="en-US" sz="2000" dirty="0"/>
              <a:t>2</a:t>
            </a:r>
            <a:r>
              <a:rPr lang="en-US" altLang="en-US" sz="2800" dirty="0"/>
              <a:t>S</a:t>
            </a:r>
            <a:r>
              <a:rPr lang="en-US" altLang="en-US" sz="2000" dirty="0"/>
              <a:t>2</a:t>
            </a:r>
            <a:r>
              <a:rPr lang="en-US" altLang="en-US" sz="2800" dirty="0"/>
              <a:t>O</a:t>
            </a:r>
            <a:r>
              <a:rPr lang="en-US" altLang="en-US" sz="2000" dirty="0"/>
              <a:t>3</a:t>
            </a:r>
            <a:endParaRPr lang="ar-IQ" sz="2000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1676400" y="1828800"/>
            <a:ext cx="54088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altLang="en-US" sz="4400" dirty="0">
                <a:solidFill>
                  <a:srgbClr val="FF0000"/>
                </a:solidFill>
              </a:rPr>
              <a:t>N</a:t>
            </a:r>
            <a:r>
              <a:rPr lang="en-US" altLang="en-US" sz="4400" baseline="-25000" dirty="0">
                <a:solidFill>
                  <a:srgbClr val="FF0000"/>
                </a:solidFill>
              </a:rPr>
              <a:t>1</a:t>
            </a:r>
            <a:r>
              <a:rPr lang="en-US" altLang="en-US" sz="4400" dirty="0">
                <a:solidFill>
                  <a:srgbClr val="FF0000"/>
                </a:solidFill>
              </a:rPr>
              <a:t> x V</a:t>
            </a:r>
            <a:r>
              <a:rPr lang="en-US" altLang="en-US" sz="4400" baseline="-25000" dirty="0">
                <a:solidFill>
                  <a:srgbClr val="FF0000"/>
                </a:solidFill>
              </a:rPr>
              <a:t>1</a:t>
            </a:r>
            <a:r>
              <a:rPr lang="en-US" altLang="en-US" sz="4400" dirty="0">
                <a:solidFill>
                  <a:srgbClr val="FF0000"/>
                </a:solidFill>
              </a:rPr>
              <a:t>  =  N</a:t>
            </a:r>
            <a:r>
              <a:rPr lang="en-US" altLang="en-US" sz="4400" baseline="-25000" dirty="0">
                <a:solidFill>
                  <a:srgbClr val="FF0000"/>
                </a:solidFill>
              </a:rPr>
              <a:t>2 </a:t>
            </a:r>
            <a:r>
              <a:rPr lang="en-US" altLang="en-US" sz="4400" dirty="0">
                <a:solidFill>
                  <a:srgbClr val="FF0000"/>
                </a:solidFill>
              </a:rPr>
              <a:t>x V</a:t>
            </a:r>
            <a:r>
              <a:rPr lang="en-US" altLang="en-US" sz="4400" baseline="-25000" dirty="0">
                <a:solidFill>
                  <a:srgbClr val="FF0000"/>
                </a:solidFill>
              </a:rPr>
              <a:t>2</a:t>
            </a:r>
            <a:endParaRPr lang="en-US" altLang="en-US" sz="4400" dirty="0">
              <a:solidFill>
                <a:srgbClr val="FF0000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295400" y="2743200"/>
            <a:ext cx="81628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u="sng" dirty="0">
                <a:solidFill>
                  <a:srgbClr val="009900"/>
                </a:solidFill>
              </a:rPr>
              <a:t>                                </a:t>
            </a:r>
            <a:r>
              <a:rPr lang="en-US" altLang="en-US" sz="2800" dirty="0">
                <a:solidFill>
                  <a:srgbClr val="009900"/>
                </a:solidFill>
              </a:rPr>
              <a:t>      </a:t>
            </a:r>
            <a:r>
              <a:rPr lang="en-US" altLang="en-US" sz="2800" u="sng" dirty="0">
                <a:solidFill>
                  <a:srgbClr val="009900"/>
                </a:solidFill>
              </a:rPr>
              <a:t>                         </a:t>
            </a:r>
            <a:endParaRPr lang="en-US" altLang="en-US" sz="2800" dirty="0">
              <a:solidFill>
                <a:srgbClr val="009900"/>
              </a:solidFill>
            </a:endParaRPr>
          </a:p>
          <a:p>
            <a:r>
              <a:rPr lang="en-US" altLang="en-US" sz="2800" dirty="0">
                <a:solidFill>
                  <a:srgbClr val="009900"/>
                </a:solidFill>
              </a:rPr>
              <a:t>                             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371600" y="2667000"/>
            <a:ext cx="64881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chemeClr val="accent2"/>
                </a:solidFill>
              </a:rPr>
              <a:t>0.01295 N </a:t>
            </a:r>
            <a:r>
              <a:rPr lang="en-US" altLang="en-US" sz="2800" dirty="0"/>
              <a:t>X</a:t>
            </a:r>
            <a:r>
              <a:rPr lang="en-US" altLang="en-US" sz="2800" dirty="0">
                <a:solidFill>
                  <a:schemeClr val="accent2"/>
                </a:solidFill>
              </a:rPr>
              <a:t> 985 </a:t>
            </a:r>
            <a:r>
              <a:rPr lang="en-US" altLang="en-US" sz="2800" dirty="0" err="1">
                <a:solidFill>
                  <a:schemeClr val="accent2"/>
                </a:solidFill>
              </a:rPr>
              <a:t>mL</a:t>
            </a:r>
            <a:r>
              <a:rPr lang="en-US" altLang="en-US" sz="2800" dirty="0">
                <a:solidFill>
                  <a:schemeClr val="accent2"/>
                </a:solidFill>
              </a:rPr>
              <a:t> </a:t>
            </a:r>
            <a:r>
              <a:rPr lang="en-US" altLang="en-US" sz="2800" dirty="0"/>
              <a:t>=</a:t>
            </a:r>
            <a:r>
              <a:rPr lang="en-US" altLang="en-US" sz="2800" dirty="0">
                <a:solidFill>
                  <a:schemeClr val="accent2"/>
                </a:solidFill>
              </a:rPr>
              <a:t>  0.0125 N  </a:t>
            </a:r>
            <a:r>
              <a:rPr lang="en-US" altLang="en-US" sz="2800" dirty="0"/>
              <a:t>X</a:t>
            </a:r>
            <a:r>
              <a:rPr lang="en-US" altLang="en-US" sz="2800" dirty="0">
                <a:solidFill>
                  <a:schemeClr val="accent2"/>
                </a:solidFill>
              </a:rPr>
              <a:t>  </a:t>
            </a:r>
            <a:r>
              <a:rPr lang="en-US" altLang="en-US" sz="3200" dirty="0">
                <a:solidFill>
                  <a:schemeClr val="accent2"/>
                </a:solidFill>
              </a:rPr>
              <a:t>V</a:t>
            </a:r>
            <a:r>
              <a:rPr lang="en-US" altLang="en-US" sz="3200" baseline="-25000" dirty="0">
                <a:solidFill>
                  <a:schemeClr val="accent2"/>
                </a:solidFill>
              </a:rPr>
              <a:t>2</a:t>
            </a:r>
            <a:endParaRPr lang="en-US" altLang="en-US" sz="2800" dirty="0">
              <a:solidFill>
                <a:schemeClr val="accent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676400" y="3505200"/>
            <a:ext cx="358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 u="sng" dirty="0">
                <a:solidFill>
                  <a:srgbClr val="CC0099"/>
                </a:solidFill>
              </a:rPr>
              <a:t>0.01295  x 985</a:t>
            </a:r>
          </a:p>
          <a:p>
            <a:r>
              <a:rPr lang="en-US" altLang="en-US" sz="2800" dirty="0">
                <a:solidFill>
                  <a:srgbClr val="CC0099"/>
                </a:solidFill>
              </a:rPr>
              <a:t>0.0125</a:t>
            </a:r>
            <a:endParaRPr lang="en-US" altLang="en-US" sz="2800" u="sng" dirty="0">
              <a:solidFill>
                <a:srgbClr val="CC0099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648200" y="3581400"/>
            <a:ext cx="11223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200" dirty="0">
                <a:solidFill>
                  <a:srgbClr val="CC0099"/>
                </a:solidFill>
              </a:rPr>
              <a:t>=  </a:t>
            </a:r>
            <a:r>
              <a:rPr lang="en-US" altLang="en-US" sz="3600" dirty="0">
                <a:solidFill>
                  <a:srgbClr val="CC0099"/>
                </a:solidFill>
              </a:rPr>
              <a:t>V</a:t>
            </a:r>
            <a:r>
              <a:rPr lang="en-US" altLang="en-US" sz="3600" baseline="-25000" dirty="0">
                <a:solidFill>
                  <a:srgbClr val="CC0099"/>
                </a:solidFill>
              </a:rPr>
              <a:t>2</a:t>
            </a:r>
            <a:endParaRPr lang="en-US" altLang="en-US" sz="3200" baseline="-25000" dirty="0">
              <a:solidFill>
                <a:srgbClr val="CC0099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974975" y="4164013"/>
            <a:ext cx="39257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chemeClr val="accent2"/>
                </a:solidFill>
              </a:rPr>
              <a:t>1020.46 </a:t>
            </a:r>
            <a:r>
              <a:rPr lang="en-US" altLang="en-US" sz="3600" dirty="0" err="1">
                <a:solidFill>
                  <a:schemeClr val="accent2"/>
                </a:solidFill>
              </a:rPr>
              <a:t>mL</a:t>
            </a:r>
            <a:r>
              <a:rPr lang="en-US" altLang="en-US" sz="3600" dirty="0">
                <a:solidFill>
                  <a:schemeClr val="accent2"/>
                </a:solidFill>
              </a:rPr>
              <a:t>  =  V</a:t>
            </a:r>
            <a:r>
              <a:rPr lang="en-US" altLang="en-US" sz="3600" baseline="-25000" dirty="0">
                <a:solidFill>
                  <a:schemeClr val="accent2"/>
                </a:solidFill>
              </a:rPr>
              <a:t>2</a:t>
            </a:r>
            <a:endParaRPr lang="en-US" altLang="en-US" sz="3600" dirty="0">
              <a:solidFill>
                <a:schemeClr val="accent2"/>
              </a:solidFill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662238" y="4586288"/>
            <a:ext cx="24416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3600" dirty="0">
                <a:solidFill>
                  <a:srgbClr val="CC0099"/>
                </a:solidFill>
              </a:rPr>
              <a:t>- 985.0 </a:t>
            </a:r>
            <a:r>
              <a:rPr lang="en-US" altLang="en-US" sz="3600" dirty="0" err="1">
                <a:solidFill>
                  <a:srgbClr val="CC0099"/>
                </a:solidFill>
              </a:rPr>
              <a:t>mL</a:t>
            </a:r>
            <a:endParaRPr lang="en-US" altLang="en-US" sz="3600" dirty="0">
              <a:solidFill>
                <a:srgbClr val="CC0099"/>
              </a:solidFill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2903538" y="5127625"/>
            <a:ext cx="238078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35.46 </a:t>
            </a:r>
            <a:r>
              <a:rPr lang="en-US" altLang="en-US" dirty="0" err="1">
                <a:solidFill>
                  <a:srgbClr val="FF0000"/>
                </a:solidFill>
              </a:rPr>
              <a:t>mL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615656" y="5367557"/>
            <a:ext cx="2516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rgbClr val="FF0000"/>
                </a:solidFill>
              </a:rPr>
              <a:t>Water to be Added</a:t>
            </a: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2895600" y="5105400"/>
            <a:ext cx="1371600" cy="762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226" name="Group 2"/>
          <p:cNvGrpSpPr>
            <a:grpSpLocks/>
          </p:cNvGrpSpPr>
          <p:nvPr/>
        </p:nvGrpSpPr>
        <p:grpSpPr bwMode="auto">
          <a:xfrm>
            <a:off x="3276600" y="2286000"/>
            <a:ext cx="2547938" cy="2819400"/>
            <a:chOff x="2064" y="1440"/>
            <a:chExt cx="1605" cy="1776"/>
          </a:xfrm>
        </p:grpSpPr>
        <p:graphicFrame>
          <p:nvGraphicFramePr>
            <p:cNvPr id="52227" name="Object 3"/>
            <p:cNvGraphicFramePr>
              <a:graphicFrameLocks noChangeAspect="1"/>
            </p:cNvGraphicFramePr>
            <p:nvPr/>
          </p:nvGraphicFramePr>
          <p:xfrm>
            <a:off x="2064" y="1440"/>
            <a:ext cx="1605" cy="14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5" name="CorelDRAW" r:id="rId3" imgW="1133280" imgH="1037520" progId="">
                    <p:embed/>
                  </p:oleObj>
                </mc:Choice>
                <mc:Fallback>
                  <p:oleObj name="CorelDRAW" r:id="rId3" imgW="1133280" imgH="1037520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4" y="1440"/>
                          <a:ext cx="1605" cy="14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228" name="Text Box 4"/>
            <p:cNvSpPr txBox="1">
              <a:spLocks noChangeArrowheads="1"/>
            </p:cNvSpPr>
            <p:nvPr/>
          </p:nvSpPr>
          <p:spPr bwMode="auto">
            <a:xfrm>
              <a:off x="2256" y="2928"/>
              <a:ext cx="12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chemeClr val="accent2"/>
                  </a:solidFill>
                </a:rPr>
                <a:t>Thank you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4" name="Rectangle 36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5105400" cy="304800"/>
          </a:xfrm>
        </p:spPr>
        <p:txBody>
          <a:bodyPr/>
          <a:lstStyle/>
          <a:p>
            <a:r>
              <a:rPr lang="en-US" dirty="0"/>
              <a:t>Equivalent Mass</a:t>
            </a:r>
            <a:r>
              <a:rPr lang="ar-IQ" dirty="0"/>
              <a:t>  الوزن المكافئ        </a:t>
            </a:r>
            <a:endParaRPr lang="en-US" dirty="0"/>
          </a:p>
        </p:txBody>
      </p:sp>
      <p:sp>
        <p:nvSpPr>
          <p:cNvPr id="7205" name="Text Box 37"/>
          <p:cNvSpPr txBox="1">
            <a:spLocks noChangeArrowheads="1"/>
          </p:cNvSpPr>
          <p:nvPr/>
        </p:nvSpPr>
        <p:spPr bwMode="auto">
          <a:xfrm>
            <a:off x="381000" y="2971800"/>
            <a:ext cx="2489200" cy="436563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Equivalent mass</a:t>
            </a:r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4324350" y="3124200"/>
            <a:ext cx="866775" cy="4365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Base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4324350" y="4267200"/>
            <a:ext cx="738188" cy="436563"/>
          </a:xfrm>
          <a:prstGeom prst="rect">
            <a:avLst/>
          </a:prstGeom>
          <a:solidFill>
            <a:srgbClr val="2C2CB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Salt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4324350" y="1858963"/>
            <a:ext cx="781050" cy="436562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Acid</a:t>
            </a:r>
          </a:p>
        </p:txBody>
      </p:sp>
      <p:grpSp>
        <p:nvGrpSpPr>
          <p:cNvPr id="7215" name="Group 47"/>
          <p:cNvGrpSpPr>
            <a:grpSpLocks/>
          </p:cNvGrpSpPr>
          <p:nvPr/>
        </p:nvGrpSpPr>
        <p:grpSpPr bwMode="auto">
          <a:xfrm>
            <a:off x="2895600" y="2057400"/>
            <a:ext cx="1352550" cy="2438400"/>
            <a:chOff x="1824" y="1296"/>
            <a:chExt cx="852" cy="1536"/>
          </a:xfrm>
        </p:grpSpPr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>
              <a:off x="2340" y="1296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ar-IQ"/>
            </a:p>
          </p:txBody>
        </p:sp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>
              <a:off x="2340" y="1296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ar-IQ"/>
            </a:p>
          </p:txBody>
        </p:sp>
        <p:sp>
          <p:nvSpPr>
            <p:cNvPr id="7209" name="Line 41"/>
            <p:cNvSpPr>
              <a:spLocks noChangeShapeType="1"/>
            </p:cNvSpPr>
            <p:nvPr/>
          </p:nvSpPr>
          <p:spPr bwMode="auto">
            <a:xfrm>
              <a:off x="2340" y="2064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ar-IQ"/>
            </a:p>
          </p:txBody>
        </p:sp>
        <p:sp>
          <p:nvSpPr>
            <p:cNvPr id="7210" name="Line 42"/>
            <p:cNvSpPr>
              <a:spLocks noChangeShapeType="1"/>
            </p:cNvSpPr>
            <p:nvPr/>
          </p:nvSpPr>
          <p:spPr bwMode="auto">
            <a:xfrm>
              <a:off x="2340" y="2832"/>
              <a:ext cx="3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ar-IQ"/>
            </a:p>
          </p:txBody>
        </p:sp>
        <p:sp>
          <p:nvSpPr>
            <p:cNvPr id="7214" name="Line 46"/>
            <p:cNvSpPr>
              <a:spLocks noChangeShapeType="1"/>
            </p:cNvSpPr>
            <p:nvPr/>
          </p:nvSpPr>
          <p:spPr bwMode="auto">
            <a:xfrm>
              <a:off x="1824" y="2016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ar-IQ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5" grpId="0" animBg="1" autoUpdateAnimBg="0"/>
      <p:bldP spid="7211" grpId="0" animBg="1" autoUpdateAnimBg="0"/>
      <p:bldP spid="7212" grpId="0" animBg="1" autoUpdateAnimBg="0"/>
      <p:bldP spid="7213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105400" cy="457200"/>
          </a:xfrm>
        </p:spPr>
        <p:txBody>
          <a:bodyPr/>
          <a:lstStyle/>
          <a:p>
            <a:r>
              <a:rPr lang="en-US"/>
              <a:t>Equivalent Mass of Acid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381000" y="990600"/>
            <a:ext cx="39354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Equivalent mass of acid = </a:t>
            </a:r>
          </a:p>
        </p:txBody>
      </p:sp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1447800" y="1450975"/>
          <a:ext cx="50292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2679480" imgH="444240" progId="">
                  <p:embed/>
                </p:oleObj>
              </mc:Choice>
              <mc:Fallback>
                <p:oleObj name="Equation" r:id="rId3" imgW="2679480" imgH="4442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450975"/>
                        <a:ext cx="502920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381000" y="2590800"/>
            <a:ext cx="15097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914400" y="2971800"/>
            <a:ext cx="50038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Equivalent mass of HCl and H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  <a:r>
              <a:rPr lang="en-US">
                <a:solidFill>
                  <a:schemeClr val="tx1"/>
                </a:solidFill>
              </a:rPr>
              <a:t>SO</a:t>
            </a:r>
            <a:r>
              <a:rPr lang="en-US" baseline="-2500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99338" name="Object 10"/>
          <p:cNvGraphicFramePr>
            <a:graphicFrameLocks noChangeAspect="1"/>
          </p:cNvGraphicFramePr>
          <p:nvPr/>
        </p:nvGraphicFramePr>
        <p:xfrm>
          <a:off x="1822450" y="3429000"/>
          <a:ext cx="25971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5" imgW="1384200" imgH="228600" progId="">
                  <p:embed/>
                </p:oleObj>
              </mc:Choice>
              <mc:Fallback>
                <p:oleObj name="Equation" r:id="rId5" imgW="1384200" imgH="2286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450" y="3429000"/>
                        <a:ext cx="25971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9" name="Object 11"/>
          <p:cNvGraphicFramePr>
            <a:graphicFrameLocks noChangeAspect="1"/>
          </p:cNvGraphicFramePr>
          <p:nvPr/>
        </p:nvGraphicFramePr>
        <p:xfrm>
          <a:off x="1693863" y="3962400"/>
          <a:ext cx="355123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7" imgW="1892160" imgH="266400" progId="">
                  <p:embed/>
                </p:oleObj>
              </mc:Choice>
              <mc:Fallback>
                <p:oleObj name="Equation" r:id="rId7" imgW="1892160" imgH="2664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863" y="3962400"/>
                        <a:ext cx="355123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0" name="Object 12"/>
          <p:cNvGraphicFramePr>
            <a:graphicFrameLocks noChangeAspect="1"/>
          </p:cNvGraphicFramePr>
          <p:nvPr/>
        </p:nvGraphicFramePr>
        <p:xfrm>
          <a:off x="461963" y="4572000"/>
          <a:ext cx="5815012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9" imgW="3098520" imgH="406080" progId="">
                  <p:embed/>
                </p:oleObj>
              </mc:Choice>
              <mc:Fallback>
                <p:oleObj name="Equation" r:id="rId9" imgW="3098520" imgH="40608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4572000"/>
                        <a:ext cx="5815012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1" name="Object 13"/>
          <p:cNvGraphicFramePr>
            <a:graphicFrameLocks noChangeAspect="1"/>
          </p:cNvGraphicFramePr>
          <p:nvPr/>
        </p:nvGraphicFramePr>
        <p:xfrm>
          <a:off x="457200" y="5334000"/>
          <a:ext cx="726757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1" imgW="3873240" imgH="406080" progId="">
                  <p:embed/>
                </p:oleObj>
              </mc:Choice>
              <mc:Fallback>
                <p:oleObj name="Equation" r:id="rId11" imgW="3873240" imgH="40608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4000"/>
                        <a:ext cx="7267575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 autoUpdateAnimBg="0"/>
      <p:bldP spid="99336" grpId="0" autoUpdateAnimBg="0"/>
      <p:bldP spid="9933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105400" cy="381000"/>
          </a:xfrm>
        </p:spPr>
        <p:txBody>
          <a:bodyPr/>
          <a:lstStyle/>
          <a:p>
            <a:r>
              <a:rPr lang="en-US"/>
              <a:t>Equivalent Mass of Base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381000" y="990600"/>
            <a:ext cx="40259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Equivalent mass of base = </a:t>
            </a:r>
          </a:p>
        </p:txBody>
      </p:sp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1400175" y="1450975"/>
          <a:ext cx="51244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2730240" imgH="444240" progId="">
                  <p:embed/>
                </p:oleObj>
              </mc:Choice>
              <mc:Fallback>
                <p:oleObj name="Equation" r:id="rId3" imgW="2730240" imgH="44424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175" y="1450975"/>
                        <a:ext cx="512445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381000" y="2514600"/>
            <a:ext cx="15097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914400" y="2895600"/>
            <a:ext cx="5637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Equivalent mass of NaOH and Ca(OH)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</a:p>
        </p:txBody>
      </p:sp>
      <p:graphicFrame>
        <p:nvGraphicFramePr>
          <p:cNvPr id="100359" name="Object 7"/>
          <p:cNvGraphicFramePr>
            <a:graphicFrameLocks noChangeAspect="1"/>
          </p:cNvGraphicFramePr>
          <p:nvPr/>
        </p:nvGraphicFramePr>
        <p:xfrm>
          <a:off x="1500188" y="3352800"/>
          <a:ext cx="32416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5" imgW="1726920" imgH="228600" progId="">
                  <p:embed/>
                </p:oleObj>
              </mc:Choice>
              <mc:Fallback>
                <p:oleObj name="Equation" r:id="rId5" imgW="1726920" imgH="2286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3352800"/>
                        <a:ext cx="32416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0" name="Object 8"/>
          <p:cNvGraphicFramePr>
            <a:graphicFrameLocks noChangeAspect="1"/>
          </p:cNvGraphicFramePr>
          <p:nvPr/>
        </p:nvGraphicFramePr>
        <p:xfrm>
          <a:off x="1306513" y="3886200"/>
          <a:ext cx="38608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7" imgW="2057400" imgH="266400" progId="">
                  <p:embed/>
                </p:oleObj>
              </mc:Choice>
              <mc:Fallback>
                <p:oleObj name="Equation" r:id="rId7" imgW="2057400" imgH="26640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3886200"/>
                        <a:ext cx="38608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1" name="Object 9"/>
          <p:cNvGraphicFramePr>
            <a:graphicFrameLocks noChangeAspect="1"/>
          </p:cNvGraphicFramePr>
          <p:nvPr/>
        </p:nvGraphicFramePr>
        <p:xfrm>
          <a:off x="460375" y="4495800"/>
          <a:ext cx="624522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9" imgW="3327120" imgH="406080" progId="">
                  <p:embed/>
                </p:oleObj>
              </mc:Choice>
              <mc:Fallback>
                <p:oleObj name="Equation" r:id="rId9" imgW="3327120" imgH="40608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4495800"/>
                        <a:ext cx="6245225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2" name="Object 10"/>
          <p:cNvGraphicFramePr>
            <a:graphicFrameLocks noChangeAspect="1"/>
          </p:cNvGraphicFramePr>
          <p:nvPr/>
        </p:nvGraphicFramePr>
        <p:xfrm>
          <a:off x="457200" y="5257800"/>
          <a:ext cx="7507288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11" imgW="4000320" imgH="406080" progId="">
                  <p:embed/>
                </p:oleObj>
              </mc:Choice>
              <mc:Fallback>
                <p:oleObj name="Equation" r:id="rId11" imgW="4000320" imgH="4060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257800"/>
                        <a:ext cx="7507288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utoUpdateAnimBg="0"/>
      <p:bldP spid="100357" grpId="0" autoUpdateAnimBg="0"/>
      <p:bldP spid="10035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105400" cy="381000"/>
          </a:xfrm>
        </p:spPr>
        <p:txBody>
          <a:bodyPr/>
          <a:lstStyle/>
          <a:p>
            <a:r>
              <a:rPr lang="en-US"/>
              <a:t>Equivalent mass of salt</a:t>
            </a:r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381000" y="990600"/>
            <a:ext cx="38703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Equivalent mass of salt = </a:t>
            </a:r>
          </a:p>
        </p:txBody>
      </p:sp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1958975" y="1350963"/>
          <a:ext cx="4005263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2133360" imgH="660240" progId="">
                  <p:embed/>
                </p:oleObj>
              </mc:Choice>
              <mc:Fallback>
                <p:oleObj name="Equation" r:id="rId3" imgW="2133360" imgH="66024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1350963"/>
                        <a:ext cx="4005263" cy="1239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381000" y="2590800"/>
            <a:ext cx="15097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914400" y="2971800"/>
            <a:ext cx="51117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Equivalent mass of NaCl and MgCl</a:t>
            </a:r>
            <a:r>
              <a:rPr lang="en-US" baseline="-25000">
                <a:solidFill>
                  <a:schemeClr val="tx1"/>
                </a:solidFill>
              </a:rPr>
              <a:t>2</a:t>
            </a:r>
          </a:p>
        </p:txBody>
      </p:sp>
      <p:graphicFrame>
        <p:nvGraphicFramePr>
          <p:cNvPr id="101383" name="Object 7"/>
          <p:cNvGraphicFramePr>
            <a:graphicFrameLocks noChangeAspect="1"/>
          </p:cNvGraphicFramePr>
          <p:nvPr/>
        </p:nvGraphicFramePr>
        <p:xfrm>
          <a:off x="1655763" y="3429000"/>
          <a:ext cx="2930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5" imgW="1562040" imgH="228600" progId="">
                  <p:embed/>
                </p:oleObj>
              </mc:Choice>
              <mc:Fallback>
                <p:oleObj name="Equation" r:id="rId5" imgW="1562040" imgH="2286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763" y="3429000"/>
                        <a:ext cx="29305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5" name="Object 9"/>
          <p:cNvGraphicFramePr>
            <a:graphicFrameLocks noChangeAspect="1"/>
          </p:cNvGraphicFramePr>
          <p:nvPr/>
        </p:nvGraphicFramePr>
        <p:xfrm>
          <a:off x="484188" y="3886200"/>
          <a:ext cx="61976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7" imgW="3301920" imgH="406080" progId="">
                  <p:embed/>
                </p:oleObj>
              </mc:Choice>
              <mc:Fallback>
                <p:oleObj name="Equation" r:id="rId7" imgW="3301920" imgH="40608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3886200"/>
                        <a:ext cx="6197600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6" name="Object 10"/>
          <p:cNvGraphicFramePr>
            <a:graphicFrameLocks noChangeAspect="1"/>
          </p:cNvGraphicFramePr>
          <p:nvPr/>
        </p:nvGraphicFramePr>
        <p:xfrm>
          <a:off x="457200" y="5332413"/>
          <a:ext cx="702945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9" imgW="3746160" imgH="406080" progId="">
                  <p:embed/>
                </p:oleObj>
              </mc:Choice>
              <mc:Fallback>
                <p:oleObj name="Equation" r:id="rId9" imgW="3746160" imgH="4060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332413"/>
                        <a:ext cx="7029450" cy="763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7" name="Object 11"/>
          <p:cNvGraphicFramePr>
            <a:graphicFrameLocks noChangeAspect="1"/>
          </p:cNvGraphicFramePr>
          <p:nvPr/>
        </p:nvGraphicFramePr>
        <p:xfrm>
          <a:off x="1468438" y="4765675"/>
          <a:ext cx="343058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1" imgW="1828800" imgH="266400" progId="">
                  <p:embed/>
                </p:oleObj>
              </mc:Choice>
              <mc:Fallback>
                <p:oleObj name="Equation" r:id="rId11" imgW="1828800" imgH="2664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4765675"/>
                        <a:ext cx="3430587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1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autoUpdateAnimBg="0"/>
      <p:bldP spid="101381" grpId="0" autoUpdateAnimBg="0"/>
      <p:bldP spid="10138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105400" cy="381000"/>
          </a:xfrm>
        </p:spPr>
        <p:txBody>
          <a:bodyPr/>
          <a:lstStyle/>
          <a:p>
            <a:r>
              <a:rPr lang="en-US"/>
              <a:t>Concentration of solutions</a:t>
            </a:r>
          </a:p>
        </p:txBody>
      </p:sp>
      <p:sp>
        <p:nvSpPr>
          <p:cNvPr id="102403" name="Rectangle 1027"/>
          <p:cNvSpPr>
            <a:spLocks noChangeArrowheads="1"/>
          </p:cNvSpPr>
          <p:nvPr/>
        </p:nvSpPr>
        <p:spPr bwMode="auto">
          <a:xfrm>
            <a:off x="381000" y="914400"/>
            <a:ext cx="23320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6600"/>
                </a:solidFill>
              </a:rPr>
              <a:t>(1) Normality</a:t>
            </a:r>
          </a:p>
        </p:txBody>
      </p:sp>
      <p:sp>
        <p:nvSpPr>
          <p:cNvPr id="102404" name="Rectangle 1028"/>
          <p:cNvSpPr>
            <a:spLocks noChangeArrowheads="1"/>
          </p:cNvSpPr>
          <p:nvPr/>
        </p:nvSpPr>
        <p:spPr bwMode="auto">
          <a:xfrm>
            <a:off x="457201" y="1371600"/>
            <a:ext cx="845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Number of equivalents of solute </a:t>
            </a:r>
            <a:r>
              <a:rPr lang="en-US" dirty="0">
                <a:solidFill>
                  <a:schemeClr val="tx1"/>
                </a:solidFill>
              </a:rPr>
              <a:t>present in one </a:t>
            </a:r>
            <a:r>
              <a:rPr lang="en-US" dirty="0" err="1">
                <a:solidFill>
                  <a:schemeClr val="tx1"/>
                </a:solidFill>
              </a:rPr>
              <a:t>litre</a:t>
            </a:r>
            <a:r>
              <a:rPr lang="en-US" dirty="0">
                <a:solidFill>
                  <a:schemeClr val="tx1"/>
                </a:solidFill>
              </a:rPr>
              <a:t> of solution.</a:t>
            </a:r>
          </a:p>
        </p:txBody>
      </p:sp>
      <p:graphicFrame>
        <p:nvGraphicFramePr>
          <p:cNvPr id="102405" name="Object 1029"/>
          <p:cNvGraphicFramePr>
            <a:graphicFrameLocks noChangeAspect="1"/>
          </p:cNvGraphicFramePr>
          <p:nvPr/>
        </p:nvGraphicFramePr>
        <p:xfrm>
          <a:off x="914400" y="2209800"/>
          <a:ext cx="4313238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3" imgW="2298600" imgH="431640" progId="">
                  <p:embed/>
                </p:oleObj>
              </mc:Choice>
              <mc:Fallback>
                <p:oleObj name="Equation" r:id="rId3" imgW="2298600" imgH="431640" progId="">
                  <p:embed/>
                  <p:pic>
                    <p:nvPicPr>
                      <p:cNvPr id="0" name="Picture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209800"/>
                        <a:ext cx="4313238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6" name="Object 1030"/>
          <p:cNvGraphicFramePr>
            <a:graphicFrameLocks noChangeAspect="1"/>
          </p:cNvGraphicFramePr>
          <p:nvPr/>
        </p:nvGraphicFramePr>
        <p:xfrm>
          <a:off x="996950" y="3124200"/>
          <a:ext cx="67437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5" imgW="3593880" imgH="431640" progId="">
                  <p:embed/>
                </p:oleObj>
              </mc:Choice>
              <mc:Fallback>
                <p:oleObj name="Equation" r:id="rId5" imgW="3593880" imgH="431640" progId="">
                  <p:embed/>
                  <p:pic>
                    <p:nvPicPr>
                      <p:cNvPr id="0" name="Picture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3124200"/>
                        <a:ext cx="674370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7" name="Object 1031"/>
          <p:cNvGraphicFramePr>
            <a:graphicFrameLocks noChangeAspect="1"/>
          </p:cNvGraphicFramePr>
          <p:nvPr/>
        </p:nvGraphicFramePr>
        <p:xfrm>
          <a:off x="838200" y="4114800"/>
          <a:ext cx="30019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7" imgW="1600200" imgH="431640" progId="">
                  <p:embed/>
                </p:oleObj>
              </mc:Choice>
              <mc:Fallback>
                <p:oleObj name="Equation" r:id="rId7" imgW="1600200" imgH="431640" progId="">
                  <p:embed/>
                  <p:pic>
                    <p:nvPicPr>
                      <p:cNvPr id="0" name="Picture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114800"/>
                        <a:ext cx="3001963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8" name="Rectangle 1032"/>
          <p:cNvSpPr>
            <a:spLocks noChangeArrowheads="1"/>
          </p:cNvSpPr>
          <p:nvPr/>
        </p:nvSpPr>
        <p:spPr bwMode="auto">
          <a:xfrm>
            <a:off x="533400" y="5029200"/>
            <a:ext cx="42338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0080"/>
                </a:solidFill>
              </a:rPr>
              <a:t>Equivalents = N x V (in litre)</a:t>
            </a:r>
          </a:p>
        </p:txBody>
      </p:sp>
      <p:sp>
        <p:nvSpPr>
          <p:cNvPr id="102409" name="Rectangle 1033"/>
          <p:cNvSpPr>
            <a:spLocks noChangeArrowheads="1"/>
          </p:cNvSpPr>
          <p:nvPr/>
        </p:nvSpPr>
        <p:spPr bwMode="auto">
          <a:xfrm>
            <a:off x="533400" y="5592763"/>
            <a:ext cx="46624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Milli equivalents = N x V (in ml)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autoUpdateAnimBg="0"/>
      <p:bldP spid="102404" grpId="0" autoUpdateAnimBg="0"/>
      <p:bldP spid="102408" grpId="0" autoUpdateAnimBg="0"/>
      <p:bldP spid="10240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3581400" cy="381000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sz="3600" b="1" dirty="0"/>
              <a:t>Examples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381000" y="114300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E0000"/>
                </a:solidFill>
              </a:rPr>
              <a:t>Q1. Find the normality of H</a:t>
            </a:r>
            <a:r>
              <a:rPr lang="en-US" baseline="-25000" dirty="0">
                <a:solidFill>
                  <a:srgbClr val="7E0000"/>
                </a:solidFill>
              </a:rPr>
              <a:t>2</a:t>
            </a:r>
            <a:r>
              <a:rPr lang="en-US" dirty="0">
                <a:solidFill>
                  <a:srgbClr val="7E0000"/>
                </a:solidFill>
              </a:rPr>
              <a:t>SO</a:t>
            </a:r>
            <a:r>
              <a:rPr lang="en-US" baseline="-25000" dirty="0">
                <a:solidFill>
                  <a:srgbClr val="7E0000"/>
                </a:solidFill>
              </a:rPr>
              <a:t>4</a:t>
            </a:r>
            <a:r>
              <a:rPr lang="en-US" dirty="0">
                <a:solidFill>
                  <a:srgbClr val="7E0000"/>
                </a:solidFill>
              </a:rPr>
              <a:t> having 49g of H</a:t>
            </a:r>
            <a:r>
              <a:rPr lang="en-US" baseline="-25000" dirty="0">
                <a:solidFill>
                  <a:srgbClr val="7E0000"/>
                </a:solidFill>
              </a:rPr>
              <a:t>2</a:t>
            </a:r>
            <a:r>
              <a:rPr lang="en-US" dirty="0">
                <a:solidFill>
                  <a:srgbClr val="7E0000"/>
                </a:solidFill>
              </a:rPr>
              <a:t>SO</a:t>
            </a:r>
            <a:r>
              <a:rPr lang="en-US" baseline="-25000" dirty="0">
                <a:solidFill>
                  <a:srgbClr val="7E0000"/>
                </a:solidFill>
              </a:rPr>
              <a:t>4</a:t>
            </a:r>
            <a:r>
              <a:rPr lang="en-US" dirty="0">
                <a:solidFill>
                  <a:srgbClr val="7E0000"/>
                </a:solidFill>
              </a:rPr>
              <a:t>      </a:t>
            </a:r>
          </a:p>
          <a:p>
            <a:r>
              <a:rPr lang="en-US" dirty="0">
                <a:solidFill>
                  <a:srgbClr val="7E0000"/>
                </a:solidFill>
              </a:rPr>
              <a:t>      present in 500 ml of solution.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457200" y="2819400"/>
            <a:ext cx="15938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tx1"/>
                </a:solidFill>
              </a:rPr>
              <a:t>Solution:</a:t>
            </a:r>
          </a:p>
        </p:txBody>
      </p:sp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1306513" y="3352800"/>
          <a:ext cx="540861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2882880" imgH="431640" progId="">
                  <p:embed/>
                </p:oleObj>
              </mc:Choice>
              <mc:Fallback>
                <p:oleObj name="Equation" r:id="rId3" imgW="2882880" imgH="4316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6513" y="3352800"/>
                        <a:ext cx="5408612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30" name="Object 6"/>
          <p:cNvGraphicFramePr>
            <a:graphicFrameLocks noChangeAspect="1"/>
          </p:cNvGraphicFramePr>
          <p:nvPr/>
        </p:nvGraphicFramePr>
        <p:xfrm>
          <a:off x="1152525" y="4419600"/>
          <a:ext cx="204787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1091880" imgH="596880" progId="">
                  <p:embed/>
                </p:oleObj>
              </mc:Choice>
              <mc:Fallback>
                <p:oleObj name="Equation" r:id="rId5" imgW="1091880" imgH="59688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4419600"/>
                        <a:ext cx="2047875" cy="1119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3276600" y="4602163"/>
            <a:ext cx="8985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= 2N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autoUpdateAnimBg="0"/>
      <p:bldP spid="103428" grpId="0" autoUpdateAnimBg="0"/>
      <p:bldP spid="10343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4495800" cy="838200"/>
          </a:xfrm>
        </p:spPr>
        <p:txBody>
          <a:bodyPr/>
          <a:lstStyle/>
          <a:p>
            <a:r>
              <a:rPr lang="en-US"/>
              <a:t>Most important point about equivalents</a:t>
            </a:r>
          </a:p>
        </p:txBody>
      </p:sp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381000" y="1311275"/>
            <a:ext cx="8382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Equivalent and </a:t>
            </a:r>
            <a:r>
              <a:rPr lang="en-US" dirty="0" err="1">
                <a:solidFill>
                  <a:schemeClr val="tx1"/>
                </a:solidFill>
              </a:rPr>
              <a:t>milliequivalents</a:t>
            </a:r>
            <a:r>
              <a:rPr lang="en-US" dirty="0">
                <a:solidFill>
                  <a:schemeClr val="tx1"/>
                </a:solidFill>
              </a:rPr>
              <a:t> of reactants reacts in equal number to give </a:t>
            </a:r>
            <a:r>
              <a:rPr lang="en-US" b="1" dirty="0">
                <a:solidFill>
                  <a:srgbClr val="FF3300"/>
                </a:solidFill>
              </a:rPr>
              <a:t>same </a:t>
            </a:r>
            <a:r>
              <a:rPr lang="en-US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b="1" dirty="0">
                <a:solidFill>
                  <a:srgbClr val="FF3300"/>
                </a:solidFill>
              </a:rPr>
              <a:t> of equivalents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or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err="1">
                <a:solidFill>
                  <a:schemeClr val="tx1"/>
                </a:solidFill>
              </a:rPr>
              <a:t>milliequivalents</a:t>
            </a:r>
            <a:r>
              <a:rPr lang="en-US" dirty="0">
                <a:solidFill>
                  <a:schemeClr val="tx1"/>
                </a:solidFill>
              </a:rPr>
              <a:t> of products separately.</a:t>
            </a: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457200" y="3200400"/>
            <a:ext cx="1600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Example:</a:t>
            </a:r>
          </a:p>
        </p:txBody>
      </p:sp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609600" y="3810000"/>
          <a:ext cx="64325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3" imgW="3429000" imgH="609480" progId="">
                  <p:embed/>
                </p:oleObj>
              </mc:Choice>
              <mc:Fallback>
                <p:oleObj name="Equation" r:id="rId3" imgW="3429000" imgH="6094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810000"/>
                        <a:ext cx="643255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autoUpdateAnimBg="0"/>
      <p:bldP spid="104452" grpId="0" autoUpdateAnimBg="0"/>
    </p:bldLst>
  </p:timing>
</p:sld>
</file>

<file path=ppt/theme/theme1.xml><?xml version="1.0" encoding="utf-8"?>
<a:theme xmlns:a="http://schemas.openxmlformats.org/drawingml/2006/main" name="cl_temp_final">
  <a:themeElements>
    <a:clrScheme name="cl_temp_fina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_temp_fina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2C2CB0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2C2CB0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l_temp_fina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_temp_fina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_fina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_fina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_fin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_fin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_temp_fin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D:\junk\cl_temp_final.pot</Template>
  <TotalTime>3231</TotalTime>
  <Words>723</Words>
  <Application>Microsoft Office PowerPoint</Application>
  <PresentationFormat>عرض على الشاشة (3:4)‏</PresentationFormat>
  <Paragraphs>137</Paragraphs>
  <Slides>24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2</vt:i4>
      </vt:variant>
      <vt:variant>
        <vt:lpstr>عناوين الشرائح</vt:lpstr>
      </vt:variant>
      <vt:variant>
        <vt:i4>24</vt:i4>
      </vt:variant>
    </vt:vector>
  </HeadingPairs>
  <TitlesOfParts>
    <vt:vector size="27" baseType="lpstr">
      <vt:lpstr>cl_temp_final</vt:lpstr>
      <vt:lpstr>Equation</vt:lpstr>
      <vt:lpstr>CorelDRAW</vt:lpstr>
      <vt:lpstr>عرض تقديمي في PowerPoint</vt:lpstr>
      <vt:lpstr>Session Objectives</vt:lpstr>
      <vt:lpstr>Equivalent Mass  الوزن المكافئ        </vt:lpstr>
      <vt:lpstr>Equivalent Mass of Acid</vt:lpstr>
      <vt:lpstr>Equivalent Mass of Base</vt:lpstr>
      <vt:lpstr>Equivalent mass of salt</vt:lpstr>
      <vt:lpstr>Concentration of solutions</vt:lpstr>
      <vt:lpstr> Examples</vt:lpstr>
      <vt:lpstr>Most important point about equivalents</vt:lpstr>
      <vt:lpstr>عرض تقديمي في PowerPoint</vt:lpstr>
      <vt:lpstr>Solution contd-</vt:lpstr>
      <vt:lpstr>Molarity</vt:lpstr>
      <vt:lpstr>عرض تقديمي في PowerPoint</vt:lpstr>
      <vt:lpstr>Relation between normality and molarity</vt:lpstr>
      <vt:lpstr>Illustrative Problem</vt:lpstr>
      <vt:lpstr>عرض تقديمي في PowerPoint</vt:lpstr>
      <vt:lpstr>عرض تقديمي في PowerPoint</vt:lpstr>
      <vt:lpstr>عرض تقديمي في PowerPoint</vt:lpstr>
      <vt:lpstr>Solution</vt:lpstr>
      <vt:lpstr>عرض تقديمي في PowerPoint</vt:lpstr>
      <vt:lpstr>Solution</vt:lpstr>
      <vt:lpstr>عرض تقديمي في PowerPoint</vt:lpstr>
      <vt:lpstr>Q9. How many milliliters of distilled water must be added to 985 mL of 0.01295 N sodium thiosulfate to  get a solution with a concentration of 0.0125 N  sodium thiosulfate? Na2S2O3</vt:lpstr>
      <vt:lpstr>عرض تقديمي في PowerPoint</vt:lpstr>
    </vt:vector>
  </TitlesOfParts>
  <Company>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Asst. Prof. Safaa Sabri Najim</dc:creator>
  <cp:lastModifiedBy>alkdeer</cp:lastModifiedBy>
  <cp:revision>987</cp:revision>
  <dcterms:created xsi:type="dcterms:W3CDTF">2003-05-07T05:11:56Z</dcterms:created>
  <dcterms:modified xsi:type="dcterms:W3CDTF">2024-09-30T17:31:58Z</dcterms:modified>
</cp:coreProperties>
</file>